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8.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1"/>
  </p:sldMasterIdLst>
  <p:notesMasterIdLst>
    <p:notesMasterId r:id="rId58"/>
  </p:notesMasterIdLst>
  <p:handoutMasterIdLst>
    <p:handoutMasterId r:id="rId59"/>
  </p:handoutMasterIdLst>
  <p:sldIdLst>
    <p:sldId id="277" r:id="rId2"/>
    <p:sldId id="4038" r:id="rId3"/>
    <p:sldId id="321" r:id="rId4"/>
    <p:sldId id="309" r:id="rId5"/>
    <p:sldId id="336" r:id="rId6"/>
    <p:sldId id="311" r:id="rId7"/>
    <p:sldId id="312" r:id="rId8"/>
    <p:sldId id="313" r:id="rId9"/>
    <p:sldId id="358" r:id="rId10"/>
    <p:sldId id="316" r:id="rId11"/>
    <p:sldId id="317" r:id="rId12"/>
    <p:sldId id="318" r:id="rId13"/>
    <p:sldId id="319" r:id="rId14"/>
    <p:sldId id="322" r:id="rId15"/>
    <p:sldId id="324" r:id="rId16"/>
    <p:sldId id="4030" r:id="rId17"/>
    <p:sldId id="325" r:id="rId18"/>
    <p:sldId id="351" r:id="rId19"/>
    <p:sldId id="326" r:id="rId20"/>
    <p:sldId id="314" r:id="rId21"/>
    <p:sldId id="327" r:id="rId22"/>
    <p:sldId id="328" r:id="rId23"/>
    <p:sldId id="330" r:id="rId24"/>
    <p:sldId id="4031" r:id="rId25"/>
    <p:sldId id="329" r:id="rId26"/>
    <p:sldId id="361" r:id="rId27"/>
    <p:sldId id="349" r:id="rId28"/>
    <p:sldId id="331" r:id="rId29"/>
    <p:sldId id="4039" r:id="rId30"/>
    <p:sldId id="332" r:id="rId31"/>
    <p:sldId id="333" r:id="rId32"/>
    <p:sldId id="334" r:id="rId33"/>
    <p:sldId id="335" r:id="rId34"/>
    <p:sldId id="339" r:id="rId35"/>
    <p:sldId id="337" r:id="rId36"/>
    <p:sldId id="355" r:id="rId37"/>
    <p:sldId id="362" r:id="rId38"/>
    <p:sldId id="356" r:id="rId39"/>
    <p:sldId id="357" r:id="rId40"/>
    <p:sldId id="338" r:id="rId41"/>
    <p:sldId id="4029" r:id="rId42"/>
    <p:sldId id="341" r:id="rId43"/>
    <p:sldId id="342" r:id="rId44"/>
    <p:sldId id="344" r:id="rId45"/>
    <p:sldId id="340" r:id="rId46"/>
    <p:sldId id="348" r:id="rId47"/>
    <p:sldId id="364" r:id="rId48"/>
    <p:sldId id="4032" r:id="rId49"/>
    <p:sldId id="4034" r:id="rId50"/>
    <p:sldId id="4035" r:id="rId51"/>
    <p:sldId id="4036" r:id="rId52"/>
    <p:sldId id="4037" r:id="rId53"/>
    <p:sldId id="360" r:id="rId54"/>
    <p:sldId id="346" r:id="rId55"/>
    <p:sldId id="347" r:id="rId56"/>
    <p:sldId id="279" r:id="rId57"/>
  </p:sldIdLst>
  <p:sldSz cx="12192000" cy="6858000"/>
  <p:notesSz cx="7010400" cy="9296400"/>
  <p:embeddedFontLst>
    <p:embeddedFont>
      <p:font typeface="Barlow" panose="00000500000000000000" pitchFamily="2" charset="0"/>
      <p:regular r:id="rId60"/>
      <p:bold r:id="rId61"/>
      <p:italic r:id="rId62"/>
      <p:boldItalic r:id="rId63"/>
    </p:embeddedFont>
    <p:embeddedFont>
      <p:font typeface="Bauhaus 93" panose="04030905020B02020C02" pitchFamily="82" charset="0"/>
      <p:regular r:id="rId64"/>
    </p:embeddedFont>
    <p:embeddedFont>
      <p:font typeface="Lucida Grande" panose="020B0604020202020204" charset="0"/>
      <p:regular r:id="rId65"/>
      <p:bold r:id="rId66"/>
    </p:embeddedFont>
    <p:embeddedFont>
      <p:font typeface="Wingdings 3" panose="05040102010807070707" pitchFamily="18" charset="2"/>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000000"/>
    <a:srgbClr val="E7E8EA"/>
    <a:srgbClr val="CBCED2"/>
    <a:srgbClr val="27B34F"/>
    <a:srgbClr val="009FBD"/>
    <a:srgbClr val="009F59"/>
    <a:srgbClr val="003D61"/>
    <a:srgbClr val="3DDCE6"/>
    <a:srgbClr val="7C4A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A98D36-02D5-4D93-A90D-A8B6C6C96A03}" v="6" dt="2024-04-24T23:22:00.606"/>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66387" autoAdjust="0"/>
  </p:normalViewPr>
  <p:slideViewPr>
    <p:cSldViewPr snapToGrid="0" snapToObjects="1">
      <p:cViewPr varScale="1">
        <p:scale>
          <a:sx n="108" d="100"/>
          <a:sy n="108" d="100"/>
        </p:scale>
        <p:origin x="2190" y="102"/>
      </p:cViewPr>
      <p:guideLst/>
    </p:cSldViewPr>
  </p:slideViewPr>
  <p:outlineViewPr>
    <p:cViewPr>
      <p:scale>
        <a:sx n="33" d="100"/>
        <a:sy n="33" d="100"/>
      </p:scale>
      <p:origin x="0" y="1216"/>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78" d="100"/>
          <a:sy n="178" d="100"/>
        </p:scale>
        <p:origin x="665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ren, Mark" userId="74a99d50-79cf-457f-968a-aa62ddb0fd95" providerId="ADAL" clId="{E0A98D36-02D5-4D93-A90D-A8B6C6C96A03}"/>
    <pc:docChg chg="custSel modSld sldOrd">
      <pc:chgData name="Thoren, Mark" userId="74a99d50-79cf-457f-968a-aa62ddb0fd95" providerId="ADAL" clId="{E0A98D36-02D5-4D93-A90D-A8B6C6C96A03}" dt="2024-04-24T23:22:02.243" v="126" actId="113"/>
      <pc:docMkLst>
        <pc:docMk/>
      </pc:docMkLst>
      <pc:sldChg chg="modSp mod">
        <pc:chgData name="Thoren, Mark" userId="74a99d50-79cf-457f-968a-aa62ddb0fd95" providerId="ADAL" clId="{E0A98D36-02D5-4D93-A90D-A8B6C6C96A03}" dt="2024-04-24T23:22:02.243" v="126" actId="113"/>
        <pc:sldMkLst>
          <pc:docMk/>
          <pc:sldMk cId="2407226879" sldId="312"/>
        </pc:sldMkLst>
        <pc:spChg chg="mod">
          <ac:chgData name="Thoren, Mark" userId="74a99d50-79cf-457f-968a-aa62ddb0fd95" providerId="ADAL" clId="{E0A98D36-02D5-4D93-A90D-A8B6C6C96A03}" dt="2024-04-24T23:22:02.243" v="126" actId="113"/>
          <ac:spMkLst>
            <pc:docMk/>
            <pc:sldMk cId="2407226879" sldId="312"/>
            <ac:spMk id="7" creationId="{724A19C1-975C-414B-A16F-14AA25C6F5D7}"/>
          </ac:spMkLst>
        </pc:spChg>
      </pc:sldChg>
      <pc:sldChg chg="modSp mod">
        <pc:chgData name="Thoren, Mark" userId="74a99d50-79cf-457f-968a-aa62ddb0fd95" providerId="ADAL" clId="{E0A98D36-02D5-4D93-A90D-A8B6C6C96A03}" dt="2024-04-24T23:02:32.166" v="7" actId="20577"/>
        <pc:sldMkLst>
          <pc:docMk/>
          <pc:sldMk cId="2938052078" sldId="334"/>
        </pc:sldMkLst>
        <pc:spChg chg="mod">
          <ac:chgData name="Thoren, Mark" userId="74a99d50-79cf-457f-968a-aa62ddb0fd95" providerId="ADAL" clId="{E0A98D36-02D5-4D93-A90D-A8B6C6C96A03}" dt="2024-04-24T23:02:32.166" v="7" actId="20577"/>
          <ac:spMkLst>
            <pc:docMk/>
            <pc:sldMk cId="2938052078" sldId="334"/>
            <ac:spMk id="2" creationId="{F431CF70-A021-4BFE-AACB-E4E1BBC25E7D}"/>
          </ac:spMkLst>
        </pc:spChg>
      </pc:sldChg>
      <pc:sldChg chg="addSp modSp mod">
        <pc:chgData name="Thoren, Mark" userId="74a99d50-79cf-457f-968a-aa62ddb0fd95" providerId="ADAL" clId="{E0A98D36-02D5-4D93-A90D-A8B6C6C96A03}" dt="2024-04-24T23:12:46.062" v="115" actId="1076"/>
        <pc:sldMkLst>
          <pc:docMk/>
          <pc:sldMk cId="1822311024" sldId="337"/>
        </pc:sldMkLst>
        <pc:spChg chg="add mod">
          <ac:chgData name="Thoren, Mark" userId="74a99d50-79cf-457f-968a-aa62ddb0fd95" providerId="ADAL" clId="{E0A98D36-02D5-4D93-A90D-A8B6C6C96A03}" dt="2024-04-24T23:12:46.062" v="115" actId="1076"/>
          <ac:spMkLst>
            <pc:docMk/>
            <pc:sldMk cId="1822311024" sldId="337"/>
            <ac:spMk id="7" creationId="{6D9F01F2-53D0-7B39-D4CB-1CE0C9A5E547}"/>
          </ac:spMkLst>
        </pc:spChg>
        <pc:spChg chg="mod">
          <ac:chgData name="Thoren, Mark" userId="74a99d50-79cf-457f-968a-aa62ddb0fd95" providerId="ADAL" clId="{E0A98D36-02D5-4D93-A90D-A8B6C6C96A03}" dt="2024-04-24T23:11:05.267" v="67" actId="113"/>
          <ac:spMkLst>
            <pc:docMk/>
            <pc:sldMk cId="1822311024" sldId="337"/>
            <ac:spMk id="10" creationId="{446D6153-A8F9-43A2-9FAA-CD995FC0E2C5}"/>
          </ac:spMkLst>
        </pc:spChg>
        <pc:spChg chg="mod">
          <ac:chgData name="Thoren, Mark" userId="74a99d50-79cf-457f-968a-aa62ddb0fd95" providerId="ADAL" clId="{E0A98D36-02D5-4D93-A90D-A8B6C6C96A03}" dt="2024-04-24T23:11:13.695" v="68" actId="113"/>
          <ac:spMkLst>
            <pc:docMk/>
            <pc:sldMk cId="1822311024" sldId="337"/>
            <ac:spMk id="12" creationId="{C45F0210-0950-481E-83A1-1BD25C1646E9}"/>
          </ac:spMkLst>
        </pc:spChg>
        <pc:spChg chg="mod">
          <ac:chgData name="Thoren, Mark" userId="74a99d50-79cf-457f-968a-aa62ddb0fd95" providerId="ADAL" clId="{E0A98D36-02D5-4D93-A90D-A8B6C6C96A03}" dt="2024-04-24T23:12:09.165" v="69" actId="113"/>
          <ac:spMkLst>
            <pc:docMk/>
            <pc:sldMk cId="1822311024" sldId="337"/>
            <ac:spMk id="14" creationId="{0C12B61F-9C4B-4DDB-B2B7-19D808A8F2A8}"/>
          </ac:spMkLst>
        </pc:spChg>
      </pc:sldChg>
      <pc:sldChg chg="delSp modSp mod ord">
        <pc:chgData name="Thoren, Mark" userId="74a99d50-79cf-457f-968a-aa62ddb0fd95" providerId="ADAL" clId="{E0A98D36-02D5-4D93-A90D-A8B6C6C96A03}" dt="2024-04-24T23:07:43.920" v="65" actId="478"/>
        <pc:sldMkLst>
          <pc:docMk/>
          <pc:sldMk cId="1779169355" sldId="4039"/>
        </pc:sldMkLst>
        <pc:spChg chg="mod">
          <ac:chgData name="Thoren, Mark" userId="74a99d50-79cf-457f-968a-aa62ddb0fd95" providerId="ADAL" clId="{E0A98D36-02D5-4D93-A90D-A8B6C6C96A03}" dt="2024-04-24T23:07:37.201" v="64" actId="20577"/>
          <ac:spMkLst>
            <pc:docMk/>
            <pc:sldMk cId="1779169355" sldId="4039"/>
            <ac:spMk id="2" creationId="{F431CF70-A021-4BFE-AACB-E4E1BBC25E7D}"/>
          </ac:spMkLst>
        </pc:spChg>
        <pc:spChg chg="mod">
          <ac:chgData name="Thoren, Mark" userId="74a99d50-79cf-457f-968a-aa62ddb0fd95" providerId="ADAL" clId="{E0A98D36-02D5-4D93-A90D-A8B6C6C96A03}" dt="2024-04-24T23:07:03.071" v="33" actId="20577"/>
          <ac:spMkLst>
            <pc:docMk/>
            <pc:sldMk cId="1779169355" sldId="4039"/>
            <ac:spMk id="3" creationId="{4CCBE3AE-0269-4118-B359-CE428154A796}"/>
          </ac:spMkLst>
        </pc:spChg>
        <pc:spChg chg="del mod">
          <ac:chgData name="Thoren, Mark" userId="74a99d50-79cf-457f-968a-aa62ddb0fd95" providerId="ADAL" clId="{E0A98D36-02D5-4D93-A90D-A8B6C6C96A03}" dt="2024-04-24T23:07:20.496" v="38" actId="478"/>
          <ac:spMkLst>
            <pc:docMk/>
            <pc:sldMk cId="1779169355" sldId="4039"/>
            <ac:spMk id="7" creationId="{2176DD67-3899-4847-B398-ED637F70558B}"/>
          </ac:spMkLst>
        </pc:spChg>
        <pc:spChg chg="del">
          <ac:chgData name="Thoren, Mark" userId="74a99d50-79cf-457f-968a-aa62ddb0fd95" providerId="ADAL" clId="{E0A98D36-02D5-4D93-A90D-A8B6C6C96A03}" dt="2024-04-24T23:07:43.920" v="65" actId="478"/>
          <ac:spMkLst>
            <pc:docMk/>
            <pc:sldMk cId="1779169355" sldId="4039"/>
            <ac:spMk id="11" creationId="{1B1DA67B-C947-4B3E-AC78-8A22C46968BC}"/>
          </ac:spMkLst>
        </pc:spChg>
        <pc:grpChg chg="del">
          <ac:chgData name="Thoren, Mark" userId="74a99d50-79cf-457f-968a-aa62ddb0fd95" providerId="ADAL" clId="{E0A98D36-02D5-4D93-A90D-A8B6C6C96A03}" dt="2024-04-24T23:07:16.913" v="36" actId="478"/>
          <ac:grpSpMkLst>
            <pc:docMk/>
            <pc:sldMk cId="1779169355" sldId="4039"/>
            <ac:grpSpMk id="15" creationId="{9B2C1EAD-D352-479F-B6CC-7536A3EDA538}"/>
          </ac:grpSpMkLst>
        </pc:grpChg>
        <pc:picChg chg="del">
          <ac:chgData name="Thoren, Mark" userId="74a99d50-79cf-457f-968a-aa62ddb0fd95" providerId="ADAL" clId="{E0A98D36-02D5-4D93-A90D-A8B6C6C96A03}" dt="2024-04-24T23:07:08.657" v="34" actId="478"/>
          <ac:picMkLst>
            <pc:docMk/>
            <pc:sldMk cId="1779169355" sldId="4039"/>
            <ac:picMk id="10" creationId="{7B8237BD-3DA4-43E4-99A9-7FBD042FE71A}"/>
          </ac:picMkLst>
        </pc:picChg>
        <pc:inkChg chg="del">
          <ac:chgData name="Thoren, Mark" userId="74a99d50-79cf-457f-968a-aa62ddb0fd95" providerId="ADAL" clId="{E0A98D36-02D5-4D93-A90D-A8B6C6C96A03}" dt="2024-04-24T23:07:14.417" v="35" actId="478"/>
          <ac:inkMkLst>
            <pc:docMk/>
            <pc:sldMk cId="1779169355" sldId="4039"/>
            <ac:inkMk id="12" creationId="{FB1A47E4-1679-4BE3-A34F-2281D64B6DC3}"/>
          </ac:inkMkLst>
        </pc:inkChg>
      </pc:sldChg>
    </pc:docChg>
  </pc:docChgLst>
  <pc:docChgLst>
    <pc:chgData name="Thoren, Mark" userId="74a99d50-79cf-457f-968a-aa62ddb0fd95" providerId="ADAL" clId="{DE1326FA-125F-45AB-8AE9-45F5F622BBCB}"/>
    <pc:docChg chg="undo custSel addSld delSld modSld">
      <pc:chgData name="Thoren, Mark" userId="74a99d50-79cf-457f-968a-aa62ddb0fd95" providerId="ADAL" clId="{DE1326FA-125F-45AB-8AE9-45F5F622BBCB}" dt="2023-08-25T13:53:43.510" v="113" actId="20577"/>
      <pc:docMkLst>
        <pc:docMk/>
      </pc:docMkLst>
      <pc:sldChg chg="addSp modSp mod modNotesTx">
        <pc:chgData name="Thoren, Mark" userId="74a99d50-79cf-457f-968a-aa62ddb0fd95" providerId="ADAL" clId="{DE1326FA-125F-45AB-8AE9-45F5F622BBCB}" dt="2023-08-25T13:53:43.510" v="113" actId="20577"/>
        <pc:sldMkLst>
          <pc:docMk/>
          <pc:sldMk cId="1343313276" sldId="277"/>
        </pc:sldMkLst>
        <pc:spChg chg="add mod">
          <ac:chgData name="Thoren, Mark" userId="74a99d50-79cf-457f-968a-aa62ddb0fd95" providerId="ADAL" clId="{DE1326FA-125F-45AB-8AE9-45F5F622BBCB}" dt="2023-08-25T13:53:43.510" v="113" actId="20577"/>
          <ac:spMkLst>
            <pc:docMk/>
            <pc:sldMk cId="1343313276" sldId="277"/>
            <ac:spMk id="5" creationId="{FD609E8B-E1CE-7D71-F552-BB932F314750}"/>
          </ac:spMkLst>
        </pc:spChg>
      </pc:sldChg>
      <pc:sldChg chg="modSp mod">
        <pc:chgData name="Thoren, Mark" userId="74a99d50-79cf-457f-968a-aa62ddb0fd95" providerId="ADAL" clId="{DE1326FA-125F-45AB-8AE9-45F5F622BBCB}" dt="2023-08-23T19:29:54.842" v="0" actId="1036"/>
        <pc:sldMkLst>
          <pc:docMk/>
          <pc:sldMk cId="1802249070" sldId="313"/>
        </pc:sldMkLst>
        <pc:spChg chg="mod">
          <ac:chgData name="Thoren, Mark" userId="74a99d50-79cf-457f-968a-aa62ddb0fd95" providerId="ADAL" clId="{DE1326FA-125F-45AB-8AE9-45F5F622BBCB}" dt="2023-08-23T19:29:54.842" v="0" actId="1036"/>
          <ac:spMkLst>
            <pc:docMk/>
            <pc:sldMk cId="1802249070" sldId="313"/>
            <ac:spMk id="34" creationId="{2C1152ED-7532-4C19-8C7A-337802E53668}"/>
          </ac:spMkLst>
        </pc:spChg>
      </pc:sldChg>
      <pc:sldChg chg="modSp mod">
        <pc:chgData name="Thoren, Mark" userId="74a99d50-79cf-457f-968a-aa62ddb0fd95" providerId="ADAL" clId="{DE1326FA-125F-45AB-8AE9-45F5F622BBCB}" dt="2023-08-23T20:08:25.128" v="1" actId="1076"/>
        <pc:sldMkLst>
          <pc:docMk/>
          <pc:sldMk cId="531836220" sldId="333"/>
        </pc:sldMkLst>
        <pc:spChg chg="mod">
          <ac:chgData name="Thoren, Mark" userId="74a99d50-79cf-457f-968a-aa62ddb0fd95" providerId="ADAL" clId="{DE1326FA-125F-45AB-8AE9-45F5F622BBCB}" dt="2023-08-23T20:08:25.128" v="1" actId="1076"/>
          <ac:spMkLst>
            <pc:docMk/>
            <pc:sldMk cId="531836220" sldId="333"/>
            <ac:spMk id="6" creationId="{DFB24605-1758-5B88-C7A3-6BE87F442FDA}"/>
          </ac:spMkLst>
        </pc:spChg>
      </pc:sldChg>
      <pc:sldChg chg="modSp new del mod">
        <pc:chgData name="Thoren, Mark" userId="74a99d50-79cf-457f-968a-aa62ddb0fd95" providerId="ADAL" clId="{DE1326FA-125F-45AB-8AE9-45F5F622BBCB}" dt="2023-08-25T13:52:16.870" v="10" actId="680"/>
        <pc:sldMkLst>
          <pc:docMk/>
          <pc:sldMk cId="1369479391" sldId="4039"/>
        </pc:sldMkLst>
        <pc:spChg chg="mod">
          <ac:chgData name="Thoren, Mark" userId="74a99d50-79cf-457f-968a-aa62ddb0fd95" providerId="ADAL" clId="{DE1326FA-125F-45AB-8AE9-45F5F622BBCB}" dt="2023-08-25T13:52:16.062" v="9" actId="14100"/>
          <ac:spMkLst>
            <pc:docMk/>
            <pc:sldMk cId="1369479391" sldId="4039"/>
            <ac:spMk id="2" creationId="{5EFABF7E-E844-739B-D4D8-BE44A7BA0514}"/>
          </ac:spMkLst>
        </pc:spChg>
      </pc:sldChg>
    </pc:docChg>
  </pc:docChgLst>
  <pc:docChgLst>
    <pc:chgData name="Thoren, Mark" userId="74a99d50-79cf-457f-968a-aa62ddb0fd95" providerId="ADAL" clId="{7C9C9B0B-2EB7-4675-B31F-B8E442936D37}"/>
    <pc:docChg chg="undo custSel addSld delSld modSld">
      <pc:chgData name="Thoren, Mark" userId="74a99d50-79cf-457f-968a-aa62ddb0fd95" providerId="ADAL" clId="{7C9C9B0B-2EB7-4675-B31F-B8E442936D37}" dt="2023-04-01T14:49:26.769" v="730" actId="20577"/>
      <pc:docMkLst>
        <pc:docMk/>
      </pc:docMkLst>
      <pc:sldChg chg="del">
        <pc:chgData name="Thoren, Mark" userId="74a99d50-79cf-457f-968a-aa62ddb0fd95" providerId="ADAL" clId="{7C9C9B0B-2EB7-4675-B31F-B8E442936D37}" dt="2023-04-01T00:56:31.808" v="190" actId="47"/>
        <pc:sldMkLst>
          <pc:docMk/>
          <pc:sldMk cId="1301829709" sldId="256"/>
        </pc:sldMkLst>
      </pc:sldChg>
      <pc:sldChg chg="del">
        <pc:chgData name="Thoren, Mark" userId="74a99d50-79cf-457f-968a-aa62ddb0fd95" providerId="ADAL" clId="{7C9C9B0B-2EB7-4675-B31F-B8E442936D37}" dt="2023-04-01T00:56:23.419" v="189" actId="47"/>
        <pc:sldMkLst>
          <pc:docMk/>
          <pc:sldMk cId="322482402" sldId="257"/>
        </pc:sldMkLst>
      </pc:sldChg>
      <pc:sldChg chg="del">
        <pc:chgData name="Thoren, Mark" userId="74a99d50-79cf-457f-968a-aa62ddb0fd95" providerId="ADAL" clId="{7C9C9B0B-2EB7-4675-B31F-B8E442936D37}" dt="2023-04-01T00:56:48.791" v="192" actId="47"/>
        <pc:sldMkLst>
          <pc:docMk/>
          <pc:sldMk cId="3203212811" sldId="258"/>
        </pc:sldMkLst>
      </pc:sldChg>
      <pc:sldChg chg="del">
        <pc:chgData name="Thoren, Mark" userId="74a99d50-79cf-457f-968a-aa62ddb0fd95" providerId="ADAL" clId="{7C9C9B0B-2EB7-4675-B31F-B8E442936D37}" dt="2023-04-01T00:56:48.791" v="192" actId="47"/>
        <pc:sldMkLst>
          <pc:docMk/>
          <pc:sldMk cId="3625379710" sldId="259"/>
        </pc:sldMkLst>
      </pc:sldChg>
      <pc:sldChg chg="del">
        <pc:chgData name="Thoren, Mark" userId="74a99d50-79cf-457f-968a-aa62ddb0fd95" providerId="ADAL" clId="{7C9C9B0B-2EB7-4675-B31F-B8E442936D37}" dt="2023-04-01T00:56:38.825" v="191" actId="47"/>
        <pc:sldMkLst>
          <pc:docMk/>
          <pc:sldMk cId="191702149" sldId="260"/>
        </pc:sldMkLst>
      </pc:sldChg>
      <pc:sldChg chg="del">
        <pc:chgData name="Thoren, Mark" userId="74a99d50-79cf-457f-968a-aa62ddb0fd95" providerId="ADAL" clId="{7C9C9B0B-2EB7-4675-B31F-B8E442936D37}" dt="2023-04-01T00:56:48.791" v="192" actId="47"/>
        <pc:sldMkLst>
          <pc:docMk/>
          <pc:sldMk cId="3372578261" sldId="263"/>
        </pc:sldMkLst>
      </pc:sldChg>
      <pc:sldChg chg="del">
        <pc:chgData name="Thoren, Mark" userId="74a99d50-79cf-457f-968a-aa62ddb0fd95" providerId="ADAL" clId="{7C9C9B0B-2EB7-4675-B31F-B8E442936D37}" dt="2023-04-01T00:56:48.791" v="192" actId="47"/>
        <pc:sldMkLst>
          <pc:docMk/>
          <pc:sldMk cId="4256408556" sldId="265"/>
        </pc:sldMkLst>
      </pc:sldChg>
      <pc:sldChg chg="del">
        <pc:chgData name="Thoren, Mark" userId="74a99d50-79cf-457f-968a-aa62ddb0fd95" providerId="ADAL" clId="{7C9C9B0B-2EB7-4675-B31F-B8E442936D37}" dt="2023-04-01T00:56:48.791" v="192" actId="47"/>
        <pc:sldMkLst>
          <pc:docMk/>
          <pc:sldMk cId="2029159280" sldId="266"/>
        </pc:sldMkLst>
      </pc:sldChg>
      <pc:sldChg chg="del">
        <pc:chgData name="Thoren, Mark" userId="74a99d50-79cf-457f-968a-aa62ddb0fd95" providerId="ADAL" clId="{7C9C9B0B-2EB7-4675-B31F-B8E442936D37}" dt="2023-04-01T00:56:48.791" v="192" actId="47"/>
        <pc:sldMkLst>
          <pc:docMk/>
          <pc:sldMk cId="2153336012" sldId="267"/>
        </pc:sldMkLst>
      </pc:sldChg>
      <pc:sldChg chg="del">
        <pc:chgData name="Thoren, Mark" userId="74a99d50-79cf-457f-968a-aa62ddb0fd95" providerId="ADAL" clId="{7C9C9B0B-2EB7-4675-B31F-B8E442936D37}" dt="2023-04-01T00:56:55.019" v="193" actId="47"/>
        <pc:sldMkLst>
          <pc:docMk/>
          <pc:sldMk cId="1873757367" sldId="276"/>
        </pc:sldMkLst>
      </pc:sldChg>
      <pc:sldChg chg="modSp mod">
        <pc:chgData name="Thoren, Mark" userId="74a99d50-79cf-457f-968a-aa62ddb0fd95" providerId="ADAL" clId="{7C9C9B0B-2EB7-4675-B31F-B8E442936D37}" dt="2023-04-01T00:49:46.885" v="86" actId="20577"/>
        <pc:sldMkLst>
          <pc:docMk/>
          <pc:sldMk cId="1343313276" sldId="277"/>
        </pc:sldMkLst>
        <pc:spChg chg="mod">
          <ac:chgData name="Thoren, Mark" userId="74a99d50-79cf-457f-968a-aa62ddb0fd95" providerId="ADAL" clId="{7C9C9B0B-2EB7-4675-B31F-B8E442936D37}" dt="2023-04-01T00:49:46.885" v="86" actId="20577"/>
          <ac:spMkLst>
            <pc:docMk/>
            <pc:sldMk cId="1343313276" sldId="277"/>
            <ac:spMk id="3" creationId="{26A78CC7-C0D2-AC43-BD98-28E9A2C31B6B}"/>
          </ac:spMkLst>
        </pc:spChg>
        <pc:spChg chg="mod">
          <ac:chgData name="Thoren, Mark" userId="74a99d50-79cf-457f-968a-aa62ddb0fd95" providerId="ADAL" clId="{7C9C9B0B-2EB7-4675-B31F-B8E442936D37}" dt="2023-04-01T00:48:08.816" v="83" actId="20577"/>
          <ac:spMkLst>
            <pc:docMk/>
            <pc:sldMk cId="1343313276" sldId="277"/>
            <ac:spMk id="6" creationId="{C438D909-D066-2449-B22A-2B1EEA3D2FFD}"/>
          </ac:spMkLst>
        </pc:spChg>
        <pc:spChg chg="mod">
          <ac:chgData name="Thoren, Mark" userId="74a99d50-79cf-457f-968a-aa62ddb0fd95" providerId="ADAL" clId="{7C9C9B0B-2EB7-4675-B31F-B8E442936D37}" dt="2023-04-01T00:47:51.896" v="46" actId="14100"/>
          <ac:spMkLst>
            <pc:docMk/>
            <pc:sldMk cId="1343313276" sldId="277"/>
            <ac:spMk id="7" creationId="{550F983F-8671-C045-8D77-8BA3DBF89922}"/>
          </ac:spMkLst>
        </pc:spChg>
      </pc:sldChg>
      <pc:sldChg chg="del">
        <pc:chgData name="Thoren, Mark" userId="74a99d50-79cf-457f-968a-aa62ddb0fd95" providerId="ADAL" clId="{7C9C9B0B-2EB7-4675-B31F-B8E442936D37}" dt="2023-04-01T00:56:48.791" v="192" actId="47"/>
        <pc:sldMkLst>
          <pc:docMk/>
          <pc:sldMk cId="3792999637" sldId="280"/>
        </pc:sldMkLst>
      </pc:sldChg>
      <pc:sldChg chg="del">
        <pc:chgData name="Thoren, Mark" userId="74a99d50-79cf-457f-968a-aa62ddb0fd95" providerId="ADAL" clId="{7C9C9B0B-2EB7-4675-B31F-B8E442936D37}" dt="2023-04-01T00:56:48.791" v="192" actId="47"/>
        <pc:sldMkLst>
          <pc:docMk/>
          <pc:sldMk cId="1605106503" sldId="281"/>
        </pc:sldMkLst>
      </pc:sldChg>
      <pc:sldChg chg="del">
        <pc:chgData name="Thoren, Mark" userId="74a99d50-79cf-457f-968a-aa62ddb0fd95" providerId="ADAL" clId="{7C9C9B0B-2EB7-4675-B31F-B8E442936D37}" dt="2023-04-01T00:56:55.019" v="193" actId="47"/>
        <pc:sldMkLst>
          <pc:docMk/>
          <pc:sldMk cId="3143715313" sldId="282"/>
        </pc:sldMkLst>
      </pc:sldChg>
      <pc:sldChg chg="del">
        <pc:chgData name="Thoren, Mark" userId="74a99d50-79cf-457f-968a-aa62ddb0fd95" providerId="ADAL" clId="{7C9C9B0B-2EB7-4675-B31F-B8E442936D37}" dt="2023-04-01T00:56:31.808" v="190" actId="47"/>
        <pc:sldMkLst>
          <pc:docMk/>
          <pc:sldMk cId="395734418" sldId="283"/>
        </pc:sldMkLst>
      </pc:sldChg>
      <pc:sldChg chg="del">
        <pc:chgData name="Thoren, Mark" userId="74a99d50-79cf-457f-968a-aa62ddb0fd95" providerId="ADAL" clId="{7C9C9B0B-2EB7-4675-B31F-B8E442936D37}" dt="2023-04-01T00:56:31.808" v="190" actId="47"/>
        <pc:sldMkLst>
          <pc:docMk/>
          <pc:sldMk cId="4162301070" sldId="284"/>
        </pc:sldMkLst>
      </pc:sldChg>
      <pc:sldChg chg="del">
        <pc:chgData name="Thoren, Mark" userId="74a99d50-79cf-457f-968a-aa62ddb0fd95" providerId="ADAL" clId="{7C9C9B0B-2EB7-4675-B31F-B8E442936D37}" dt="2023-04-01T00:56:31.808" v="190" actId="47"/>
        <pc:sldMkLst>
          <pc:docMk/>
          <pc:sldMk cId="347701397" sldId="285"/>
        </pc:sldMkLst>
      </pc:sldChg>
      <pc:sldChg chg="del">
        <pc:chgData name="Thoren, Mark" userId="74a99d50-79cf-457f-968a-aa62ddb0fd95" providerId="ADAL" clId="{7C9C9B0B-2EB7-4675-B31F-B8E442936D37}" dt="2023-04-01T00:56:31.808" v="190" actId="47"/>
        <pc:sldMkLst>
          <pc:docMk/>
          <pc:sldMk cId="568879993" sldId="286"/>
        </pc:sldMkLst>
      </pc:sldChg>
      <pc:sldChg chg="del">
        <pc:chgData name="Thoren, Mark" userId="74a99d50-79cf-457f-968a-aa62ddb0fd95" providerId="ADAL" clId="{7C9C9B0B-2EB7-4675-B31F-B8E442936D37}" dt="2023-04-01T00:56:55.019" v="193" actId="47"/>
        <pc:sldMkLst>
          <pc:docMk/>
          <pc:sldMk cId="2998317721" sldId="287"/>
        </pc:sldMkLst>
      </pc:sldChg>
      <pc:sldChg chg="addSp delSp modSp del mod">
        <pc:chgData name="Thoren, Mark" userId="74a99d50-79cf-457f-968a-aa62ddb0fd95" providerId="ADAL" clId="{7C9C9B0B-2EB7-4675-B31F-B8E442936D37}" dt="2023-04-01T00:51:17.802" v="102" actId="47"/>
        <pc:sldMkLst>
          <pc:docMk/>
          <pc:sldMk cId="2376071213" sldId="307"/>
        </pc:sldMkLst>
        <pc:spChg chg="del">
          <ac:chgData name="Thoren, Mark" userId="74a99d50-79cf-457f-968a-aa62ddb0fd95" providerId="ADAL" clId="{7C9C9B0B-2EB7-4675-B31F-B8E442936D37}" dt="2023-04-01T00:50:28.601" v="93" actId="478"/>
          <ac:spMkLst>
            <pc:docMk/>
            <pc:sldMk cId="2376071213" sldId="307"/>
            <ac:spMk id="4" creationId="{F4BA26B2-FDA5-4D6B-93B0-576F9B56EE35}"/>
          </ac:spMkLst>
        </pc:spChg>
        <pc:spChg chg="del">
          <ac:chgData name="Thoren, Mark" userId="74a99d50-79cf-457f-968a-aa62ddb0fd95" providerId="ADAL" clId="{7C9C9B0B-2EB7-4675-B31F-B8E442936D37}" dt="2023-04-01T00:50:32.580" v="94" actId="478"/>
          <ac:spMkLst>
            <pc:docMk/>
            <pc:sldMk cId="2376071213" sldId="307"/>
            <ac:spMk id="5" creationId="{19DBF2F8-D400-47D0-BD47-CF15E2624BB7}"/>
          </ac:spMkLst>
        </pc:spChg>
        <pc:spChg chg="add mod">
          <ac:chgData name="Thoren, Mark" userId="74a99d50-79cf-457f-968a-aa62ddb0fd95" providerId="ADAL" clId="{7C9C9B0B-2EB7-4675-B31F-B8E442936D37}" dt="2023-04-01T00:50:49.738" v="98"/>
          <ac:spMkLst>
            <pc:docMk/>
            <pc:sldMk cId="2376071213" sldId="307"/>
            <ac:spMk id="6" creationId="{7EA78A96-6525-9F3F-488D-6FA79C485588}"/>
          </ac:spMkLst>
        </pc:spChg>
      </pc:sldChg>
      <pc:sldChg chg="delSp add del mod">
        <pc:chgData name="Thoren, Mark" userId="74a99d50-79cf-457f-968a-aa62ddb0fd95" providerId="ADAL" clId="{7C9C9B0B-2EB7-4675-B31F-B8E442936D37}" dt="2023-04-01T00:51:03.721" v="101" actId="47"/>
        <pc:sldMkLst>
          <pc:docMk/>
          <pc:sldMk cId="3207195573" sldId="308"/>
        </pc:sldMkLst>
        <pc:spChg chg="del">
          <ac:chgData name="Thoren, Mark" userId="74a99d50-79cf-457f-968a-aa62ddb0fd95" providerId="ADAL" clId="{7C9C9B0B-2EB7-4675-B31F-B8E442936D37}" dt="2023-04-01T00:50:36.645" v="95" actId="478"/>
          <ac:spMkLst>
            <pc:docMk/>
            <pc:sldMk cId="3207195573" sldId="308"/>
            <ac:spMk id="4" creationId="{F4BA26B2-FDA5-4D6B-93B0-576F9B56EE35}"/>
          </ac:spMkLst>
        </pc:spChg>
        <pc:spChg chg="del">
          <ac:chgData name="Thoren, Mark" userId="74a99d50-79cf-457f-968a-aa62ddb0fd95" providerId="ADAL" clId="{7C9C9B0B-2EB7-4675-B31F-B8E442936D37}" dt="2023-04-01T00:50:39.148" v="96" actId="478"/>
          <ac:spMkLst>
            <pc:docMk/>
            <pc:sldMk cId="3207195573" sldId="308"/>
            <ac:spMk id="5" creationId="{19DBF2F8-D400-47D0-BD47-CF15E2624BB7}"/>
          </ac:spMkLst>
        </pc:spChg>
      </pc:sldChg>
      <pc:sldChg chg="del">
        <pc:chgData name="Thoren, Mark" userId="74a99d50-79cf-457f-968a-aa62ddb0fd95" providerId="ADAL" clId="{7C9C9B0B-2EB7-4675-B31F-B8E442936D37}" dt="2023-04-01T14:39:30.357" v="429" actId="47"/>
        <pc:sldMkLst>
          <pc:docMk/>
          <pc:sldMk cId="4153443925" sldId="315"/>
        </pc:sldMkLst>
      </pc:sldChg>
      <pc:sldChg chg="delSp mod">
        <pc:chgData name="Thoren, Mark" userId="74a99d50-79cf-457f-968a-aa62ddb0fd95" providerId="ADAL" clId="{7C9C9B0B-2EB7-4675-B31F-B8E442936D37}" dt="2023-04-01T00:52:54.433" v="104" actId="478"/>
        <pc:sldMkLst>
          <pc:docMk/>
          <pc:sldMk cId="3975206776" sldId="319"/>
        </pc:sldMkLst>
        <pc:spChg chg="del">
          <ac:chgData name="Thoren, Mark" userId="74a99d50-79cf-457f-968a-aa62ddb0fd95" providerId="ADAL" clId="{7C9C9B0B-2EB7-4675-B31F-B8E442936D37}" dt="2023-04-01T00:52:54.433" v="104" actId="478"/>
          <ac:spMkLst>
            <pc:docMk/>
            <pc:sldMk cId="3975206776" sldId="319"/>
            <ac:spMk id="6" creationId="{FB4B1212-DC6D-40FE-A88C-14F3C99B03F5}"/>
          </ac:spMkLst>
        </pc:spChg>
        <pc:spChg chg="del">
          <ac:chgData name="Thoren, Mark" userId="74a99d50-79cf-457f-968a-aa62ddb0fd95" providerId="ADAL" clId="{7C9C9B0B-2EB7-4675-B31F-B8E442936D37}" dt="2023-04-01T00:52:52.516" v="103" actId="478"/>
          <ac:spMkLst>
            <pc:docMk/>
            <pc:sldMk cId="3975206776" sldId="319"/>
            <ac:spMk id="9" creationId="{4B4CAD38-FFA5-42C1-851F-33CCB0FFE0E0}"/>
          </ac:spMkLst>
        </pc:spChg>
      </pc:sldChg>
      <pc:sldChg chg="del">
        <pc:chgData name="Thoren, Mark" userId="74a99d50-79cf-457f-968a-aa62ddb0fd95" providerId="ADAL" clId="{7C9C9B0B-2EB7-4675-B31F-B8E442936D37}" dt="2023-04-01T00:52:58.787" v="105" actId="47"/>
        <pc:sldMkLst>
          <pc:docMk/>
          <pc:sldMk cId="1250440557" sldId="320"/>
        </pc:sldMkLst>
      </pc:sldChg>
      <pc:sldChg chg="addSp delSp modSp mod">
        <pc:chgData name="Thoren, Mark" userId="74a99d50-79cf-457f-968a-aa62ddb0fd95" providerId="ADAL" clId="{7C9C9B0B-2EB7-4675-B31F-B8E442936D37}" dt="2023-04-01T00:50:46.169" v="97"/>
        <pc:sldMkLst>
          <pc:docMk/>
          <pc:sldMk cId="997080373" sldId="321"/>
        </pc:sldMkLst>
        <pc:spChg chg="del">
          <ac:chgData name="Thoren, Mark" userId="74a99d50-79cf-457f-968a-aa62ddb0fd95" providerId="ADAL" clId="{7C9C9B0B-2EB7-4675-B31F-B8E442936D37}" dt="2023-04-01T00:50:19.821" v="91" actId="478"/>
          <ac:spMkLst>
            <pc:docMk/>
            <pc:sldMk cId="997080373" sldId="321"/>
            <ac:spMk id="4" creationId="{F4BA26B2-FDA5-4D6B-93B0-576F9B56EE35}"/>
          </ac:spMkLst>
        </pc:spChg>
        <pc:spChg chg="del">
          <ac:chgData name="Thoren, Mark" userId="74a99d50-79cf-457f-968a-aa62ddb0fd95" providerId="ADAL" clId="{7C9C9B0B-2EB7-4675-B31F-B8E442936D37}" dt="2023-04-01T00:50:23.833" v="92" actId="478"/>
          <ac:spMkLst>
            <pc:docMk/>
            <pc:sldMk cId="997080373" sldId="321"/>
            <ac:spMk id="5" creationId="{19DBF2F8-D400-47D0-BD47-CF15E2624BB7}"/>
          </ac:spMkLst>
        </pc:spChg>
        <pc:spChg chg="add mod">
          <ac:chgData name="Thoren, Mark" userId="74a99d50-79cf-457f-968a-aa62ddb0fd95" providerId="ADAL" clId="{7C9C9B0B-2EB7-4675-B31F-B8E442936D37}" dt="2023-04-01T00:50:46.169" v="97"/>
          <ac:spMkLst>
            <pc:docMk/>
            <pc:sldMk cId="997080373" sldId="321"/>
            <ac:spMk id="8" creationId="{BB4AEBE2-532B-DCB7-70F9-04C021297BD5}"/>
          </ac:spMkLst>
        </pc:spChg>
      </pc:sldChg>
      <pc:sldChg chg="addSp modSp mod">
        <pc:chgData name="Thoren, Mark" userId="74a99d50-79cf-457f-968a-aa62ddb0fd95" providerId="ADAL" clId="{7C9C9B0B-2EB7-4675-B31F-B8E442936D37}" dt="2023-04-01T14:45:37.392" v="485" actId="1076"/>
        <pc:sldMkLst>
          <pc:docMk/>
          <pc:sldMk cId="531836220" sldId="333"/>
        </pc:sldMkLst>
        <pc:spChg chg="add mod">
          <ac:chgData name="Thoren, Mark" userId="74a99d50-79cf-457f-968a-aa62ddb0fd95" providerId="ADAL" clId="{7C9C9B0B-2EB7-4675-B31F-B8E442936D37}" dt="2023-04-01T14:45:37.392" v="485" actId="1076"/>
          <ac:spMkLst>
            <pc:docMk/>
            <pc:sldMk cId="531836220" sldId="333"/>
            <ac:spMk id="6" creationId="{DFB24605-1758-5B88-C7A3-6BE87F442FDA}"/>
          </ac:spMkLst>
        </pc:spChg>
        <pc:picChg chg="mod">
          <ac:chgData name="Thoren, Mark" userId="74a99d50-79cf-457f-968a-aa62ddb0fd95" providerId="ADAL" clId="{7C9C9B0B-2EB7-4675-B31F-B8E442936D37}" dt="2023-04-01T14:44:46.770" v="436" actId="1076"/>
          <ac:picMkLst>
            <pc:docMk/>
            <pc:sldMk cId="531836220" sldId="333"/>
            <ac:picMk id="7" creationId="{E6024EEB-B6FB-42BB-A28D-E1E53A604131}"/>
          </ac:picMkLst>
        </pc:picChg>
      </pc:sldChg>
      <pc:sldChg chg="modSp mod">
        <pc:chgData name="Thoren, Mark" userId="74a99d50-79cf-457f-968a-aa62ddb0fd95" providerId="ADAL" clId="{7C9C9B0B-2EB7-4675-B31F-B8E442936D37}" dt="2023-04-01T14:46:02.251" v="489" actId="20577"/>
        <pc:sldMkLst>
          <pc:docMk/>
          <pc:sldMk cId="2091474541" sldId="339"/>
        </pc:sldMkLst>
        <pc:spChg chg="mod">
          <ac:chgData name="Thoren, Mark" userId="74a99d50-79cf-457f-968a-aa62ddb0fd95" providerId="ADAL" clId="{7C9C9B0B-2EB7-4675-B31F-B8E442936D37}" dt="2023-04-01T14:46:02.251" v="489" actId="20577"/>
          <ac:spMkLst>
            <pc:docMk/>
            <pc:sldMk cId="2091474541" sldId="339"/>
            <ac:spMk id="2" creationId="{F431CF70-A021-4BFE-AACB-E4E1BBC25E7D}"/>
          </ac:spMkLst>
        </pc:spChg>
      </pc:sldChg>
      <pc:sldChg chg="addSp modSp mod">
        <pc:chgData name="Thoren, Mark" userId="74a99d50-79cf-457f-968a-aa62ddb0fd95" providerId="ADAL" clId="{7C9C9B0B-2EB7-4675-B31F-B8E442936D37}" dt="2023-04-01T14:48:12.226" v="590" actId="14100"/>
        <pc:sldMkLst>
          <pc:docMk/>
          <pc:sldMk cId="983428760" sldId="341"/>
        </pc:sldMkLst>
        <pc:spChg chg="add mod">
          <ac:chgData name="Thoren, Mark" userId="74a99d50-79cf-457f-968a-aa62ddb0fd95" providerId="ADAL" clId="{7C9C9B0B-2EB7-4675-B31F-B8E442936D37}" dt="2023-04-01T14:48:07.627" v="589" actId="1076"/>
          <ac:spMkLst>
            <pc:docMk/>
            <pc:sldMk cId="983428760" sldId="341"/>
            <ac:spMk id="7" creationId="{25018145-3BD6-217C-7FEB-3DDC5A4BB972}"/>
          </ac:spMkLst>
        </pc:spChg>
        <pc:picChg chg="mod">
          <ac:chgData name="Thoren, Mark" userId="74a99d50-79cf-457f-968a-aa62ddb0fd95" providerId="ADAL" clId="{7C9C9B0B-2EB7-4675-B31F-B8E442936D37}" dt="2023-04-01T14:47:01.615" v="492" actId="1076"/>
          <ac:picMkLst>
            <pc:docMk/>
            <pc:sldMk cId="983428760" sldId="341"/>
            <ac:picMk id="12" creationId="{1FB36F70-C917-47DF-8E11-43833B85C0EC}"/>
          </ac:picMkLst>
        </pc:picChg>
        <pc:cxnChg chg="add mod">
          <ac:chgData name="Thoren, Mark" userId="74a99d50-79cf-457f-968a-aa62ddb0fd95" providerId="ADAL" clId="{7C9C9B0B-2EB7-4675-B31F-B8E442936D37}" dt="2023-04-01T14:47:13.306" v="494" actId="14100"/>
          <ac:cxnSpMkLst>
            <pc:docMk/>
            <pc:sldMk cId="983428760" sldId="341"/>
            <ac:cxnSpMk id="6" creationId="{7CA5AAF9-F0F4-BDC5-FB5F-BC426CE63D52}"/>
          </ac:cxnSpMkLst>
        </pc:cxnChg>
        <pc:cxnChg chg="add mod">
          <ac:chgData name="Thoren, Mark" userId="74a99d50-79cf-457f-968a-aa62ddb0fd95" providerId="ADAL" clId="{7C9C9B0B-2EB7-4675-B31F-B8E442936D37}" dt="2023-04-01T14:48:12.226" v="590" actId="14100"/>
          <ac:cxnSpMkLst>
            <pc:docMk/>
            <pc:sldMk cId="983428760" sldId="341"/>
            <ac:cxnSpMk id="11" creationId="{87817DBD-94BF-2361-3731-DB7108EE0FA9}"/>
          </ac:cxnSpMkLst>
        </pc:cxnChg>
      </pc:sldChg>
      <pc:sldChg chg="del">
        <pc:chgData name="Thoren, Mark" userId="74a99d50-79cf-457f-968a-aa62ddb0fd95" providerId="ADAL" clId="{7C9C9B0B-2EB7-4675-B31F-B8E442936D37}" dt="2023-04-01T00:55:41.743" v="143" actId="47"/>
        <pc:sldMkLst>
          <pc:docMk/>
          <pc:sldMk cId="4267818700" sldId="345"/>
        </pc:sldMkLst>
      </pc:sldChg>
      <pc:sldChg chg="modSp mod">
        <pc:chgData name="Thoren, Mark" userId="74a99d50-79cf-457f-968a-aa62ddb0fd95" providerId="ADAL" clId="{7C9C9B0B-2EB7-4675-B31F-B8E442936D37}" dt="2023-04-01T00:55:51.219" v="157" actId="20577"/>
        <pc:sldMkLst>
          <pc:docMk/>
          <pc:sldMk cId="2124359471" sldId="346"/>
        </pc:sldMkLst>
        <pc:spChg chg="mod">
          <ac:chgData name="Thoren, Mark" userId="74a99d50-79cf-457f-968a-aa62ddb0fd95" providerId="ADAL" clId="{7C9C9B0B-2EB7-4675-B31F-B8E442936D37}" dt="2023-04-01T00:55:51.219" v="157" actId="20577"/>
          <ac:spMkLst>
            <pc:docMk/>
            <pc:sldMk cId="2124359471" sldId="346"/>
            <ac:spMk id="3" creationId="{6AB65F20-52A2-419F-8CF0-0465B2849674}"/>
          </ac:spMkLst>
        </pc:spChg>
      </pc:sldChg>
      <pc:sldChg chg="modSp mod">
        <pc:chgData name="Thoren, Mark" userId="74a99d50-79cf-457f-968a-aa62ddb0fd95" providerId="ADAL" clId="{7C9C9B0B-2EB7-4675-B31F-B8E442936D37}" dt="2023-04-01T00:56:13.169" v="188" actId="20577"/>
        <pc:sldMkLst>
          <pc:docMk/>
          <pc:sldMk cId="3324187365" sldId="347"/>
        </pc:sldMkLst>
        <pc:spChg chg="mod">
          <ac:chgData name="Thoren, Mark" userId="74a99d50-79cf-457f-968a-aa62ddb0fd95" providerId="ADAL" clId="{7C9C9B0B-2EB7-4675-B31F-B8E442936D37}" dt="2023-04-01T00:56:13.169" v="188" actId="20577"/>
          <ac:spMkLst>
            <pc:docMk/>
            <pc:sldMk cId="3324187365" sldId="347"/>
            <ac:spMk id="2" creationId="{CE6FD600-2052-4218-8428-60F896C87356}"/>
          </ac:spMkLst>
        </pc:spChg>
      </pc:sldChg>
      <pc:sldChg chg="modSp mod modNotesTx">
        <pc:chgData name="Thoren, Mark" userId="74a99d50-79cf-457f-968a-aa62ddb0fd95" providerId="ADAL" clId="{7C9C9B0B-2EB7-4675-B31F-B8E442936D37}" dt="2023-04-01T14:49:26.769" v="730" actId="20577"/>
        <pc:sldMkLst>
          <pc:docMk/>
          <pc:sldMk cId="1441050738" sldId="348"/>
        </pc:sldMkLst>
        <pc:spChg chg="mod">
          <ac:chgData name="Thoren, Mark" userId="74a99d50-79cf-457f-968a-aa62ddb0fd95" providerId="ADAL" clId="{7C9C9B0B-2EB7-4675-B31F-B8E442936D37}" dt="2023-04-01T14:48:27.785" v="597" actId="20577"/>
          <ac:spMkLst>
            <pc:docMk/>
            <pc:sldMk cId="1441050738" sldId="348"/>
            <ac:spMk id="3" creationId="{B8FC4CA6-05C4-4E6F-8DEF-7CF24E2B9658}"/>
          </ac:spMkLst>
        </pc:spChg>
      </pc:sldChg>
      <pc:sldChg chg="modSp mod">
        <pc:chgData name="Thoren, Mark" userId="74a99d50-79cf-457f-968a-aa62ddb0fd95" providerId="ADAL" clId="{7C9C9B0B-2EB7-4675-B31F-B8E442936D37}" dt="2023-04-01T00:54:21.851" v="142" actId="20577"/>
        <pc:sldMkLst>
          <pc:docMk/>
          <pc:sldMk cId="2116601337" sldId="4029"/>
        </pc:sldMkLst>
        <pc:spChg chg="mod">
          <ac:chgData name="Thoren, Mark" userId="74a99d50-79cf-457f-968a-aa62ddb0fd95" providerId="ADAL" clId="{7C9C9B0B-2EB7-4675-B31F-B8E442936D37}" dt="2023-04-01T00:54:21.851" v="142" actId="20577"/>
          <ac:spMkLst>
            <pc:docMk/>
            <pc:sldMk cId="2116601337" sldId="4029"/>
            <ac:spMk id="3" creationId="{B1D18E7D-2B87-456B-B943-15C63C32708E}"/>
          </ac:spMkLst>
        </pc:spChg>
      </pc:sldChg>
      <pc:sldChg chg="addSp modSp mod">
        <pc:chgData name="Thoren, Mark" userId="74a99d50-79cf-457f-968a-aa62ddb0fd95" providerId="ADAL" clId="{7C9C9B0B-2EB7-4675-B31F-B8E442936D37}" dt="2023-04-01T14:43:00.351" v="433" actId="1076"/>
        <pc:sldMkLst>
          <pc:docMk/>
          <pc:sldMk cId="3204310140" sldId="4030"/>
        </pc:sldMkLst>
        <pc:picChg chg="mod">
          <ac:chgData name="Thoren, Mark" userId="74a99d50-79cf-457f-968a-aa62ddb0fd95" providerId="ADAL" clId="{7C9C9B0B-2EB7-4675-B31F-B8E442936D37}" dt="2023-04-01T14:42:51.244" v="430" actId="1076"/>
          <ac:picMkLst>
            <pc:docMk/>
            <pc:sldMk cId="3204310140" sldId="4030"/>
            <ac:picMk id="7" creationId="{D7D7878C-2C7A-4224-8F01-B5B133EBE895}"/>
          </ac:picMkLst>
        </pc:picChg>
        <pc:picChg chg="add mod">
          <ac:chgData name="Thoren, Mark" userId="74a99d50-79cf-457f-968a-aa62ddb0fd95" providerId="ADAL" clId="{7C9C9B0B-2EB7-4675-B31F-B8E442936D37}" dt="2023-04-01T14:43:00.351" v="433" actId="1076"/>
          <ac:picMkLst>
            <pc:docMk/>
            <pc:sldMk cId="3204310140" sldId="4030"/>
            <ac:picMk id="10" creationId="{2FC2E2A9-2B9E-FB97-01AF-F413E15D5FFF}"/>
          </ac:picMkLst>
        </pc:picChg>
      </pc:sldChg>
      <pc:sldChg chg="delSp modSp mod">
        <pc:chgData name="Thoren, Mark" userId="74a99d50-79cf-457f-968a-aa62ddb0fd95" providerId="ADAL" clId="{7C9C9B0B-2EB7-4675-B31F-B8E442936D37}" dt="2023-04-01T14:38:29.601" v="428" actId="20577"/>
        <pc:sldMkLst>
          <pc:docMk/>
          <pc:sldMk cId="1613923402" sldId="4038"/>
        </pc:sldMkLst>
        <pc:spChg chg="mod">
          <ac:chgData name="Thoren, Mark" userId="74a99d50-79cf-457f-968a-aa62ddb0fd95" providerId="ADAL" clId="{7C9C9B0B-2EB7-4675-B31F-B8E442936D37}" dt="2023-04-01T14:38:29.601" v="428" actId="20577"/>
          <ac:spMkLst>
            <pc:docMk/>
            <pc:sldMk cId="1613923402" sldId="4038"/>
            <ac:spMk id="2" creationId="{D1E443E5-E6D6-4323-866F-9573BE4AC796}"/>
          </ac:spMkLst>
        </pc:spChg>
        <pc:spChg chg="mod">
          <ac:chgData name="Thoren, Mark" userId="74a99d50-79cf-457f-968a-aa62ddb0fd95" providerId="ADAL" clId="{7C9C9B0B-2EB7-4675-B31F-B8E442936D37}" dt="2023-04-01T00:57:18.906" v="194" actId="20577"/>
          <ac:spMkLst>
            <pc:docMk/>
            <pc:sldMk cId="1613923402" sldId="4038"/>
            <ac:spMk id="3" creationId="{6D367BE5-380B-468C-BF31-4632E7E52BEB}"/>
          </ac:spMkLst>
        </pc:spChg>
        <pc:spChg chg="mod">
          <ac:chgData name="Thoren, Mark" userId="74a99d50-79cf-457f-968a-aa62ddb0fd95" providerId="ADAL" clId="{7C9C9B0B-2EB7-4675-B31F-B8E442936D37}" dt="2023-04-01T00:50:01.502" v="89" actId="20577"/>
          <ac:spMkLst>
            <pc:docMk/>
            <pc:sldMk cId="1613923402" sldId="4038"/>
            <ac:spMk id="4" creationId="{89E7D397-D1F9-4EA1-88E0-A05E51619817}"/>
          </ac:spMkLst>
        </pc:spChg>
        <pc:spChg chg="del">
          <ac:chgData name="Thoren, Mark" userId="74a99d50-79cf-457f-968a-aa62ddb0fd95" providerId="ADAL" clId="{7C9C9B0B-2EB7-4675-B31F-B8E442936D37}" dt="2023-04-01T00:50:10.079" v="90" actId="478"/>
          <ac:spMkLst>
            <pc:docMk/>
            <pc:sldMk cId="1613923402" sldId="4038"/>
            <ac:spMk id="5" creationId="{32B03490-64ED-4B04-8B71-D3C14CBE069B}"/>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ctr"/>
          <a:lstStyle>
            <a:lvl1pPr algn="l">
              <a:defRPr sz="1200"/>
            </a:lvl1pPr>
          </a:lstStyle>
          <a:p>
            <a:endParaRPr lang="en-US" sz="1000" dirty="0">
              <a:solidFill>
                <a:schemeClr val="bg1">
                  <a:lumMod val="50000"/>
                </a:schemeClr>
              </a:solidFill>
              <a:latin typeface="Barlow" pitchFamily="2" charset="77"/>
              <a:cs typeface="Arial" panose="020B0604020202020204" pitchFamily="34" charset="0"/>
            </a:endParaRPr>
          </a:p>
        </p:txBody>
      </p:sp>
      <p:sp>
        <p:nvSpPr>
          <p:cNvPr id="5" name="Slide Number Placeholder 4"/>
          <p:cNvSpPr>
            <a:spLocks noGrp="1"/>
          </p:cNvSpPr>
          <p:nvPr>
            <p:ph type="sldNum" sz="quarter" idx="3"/>
          </p:nvPr>
        </p:nvSpPr>
        <p:spPr>
          <a:xfrm>
            <a:off x="6597444" y="8829967"/>
            <a:ext cx="411333" cy="464820"/>
          </a:xfrm>
          <a:prstGeom prst="rect">
            <a:avLst/>
          </a:prstGeom>
        </p:spPr>
        <p:txBody>
          <a:bodyPr vert="horz" lIns="93177" tIns="46589" rIns="93177" bIns="46589" rtlCol="0" anchor="ctr"/>
          <a:lstStyle>
            <a:lvl1pPr algn="r">
              <a:defRPr sz="1200"/>
            </a:lvl1pPr>
          </a:lstStyle>
          <a:p>
            <a:fld id="{013FF889-DBB5-E540-8E75-47BFCA628842}" type="slidenum">
              <a:rPr lang="en-US" smtClean="0">
                <a:solidFill>
                  <a:schemeClr val="bg1">
                    <a:lumMod val="50000"/>
                  </a:schemeClr>
                </a:solidFill>
                <a:latin typeface="Barlow" pitchFamily="2" charset="77"/>
                <a:cs typeface="Arial" panose="020B0604020202020204" pitchFamily="34" charset="0"/>
              </a:rPr>
              <a:t>‹#›</a:t>
            </a:fld>
            <a:endParaRPr lang="en-US" dirty="0">
              <a:solidFill>
                <a:schemeClr val="bg1">
                  <a:lumMod val="50000"/>
                </a:schemeClr>
              </a:solidFill>
              <a:latin typeface="Barlow" pitchFamily="2" charset="77"/>
              <a:cs typeface="Arial" panose="020B0604020202020204" pitchFamily="34" charset="0"/>
            </a:endParaRPr>
          </a:p>
        </p:txBody>
      </p:sp>
      <p:sp>
        <p:nvSpPr>
          <p:cNvPr id="6" name="Rectangle 5"/>
          <p:cNvSpPr/>
          <p:nvPr/>
        </p:nvSpPr>
        <p:spPr>
          <a:xfrm>
            <a:off x="3037839" y="8829967"/>
            <a:ext cx="3271521" cy="464820"/>
          </a:xfrm>
          <a:prstGeom prst="rect">
            <a:avLst/>
          </a:prstGeom>
        </p:spPr>
        <p:txBody>
          <a:bodyPr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FFFFF">
                    <a:lumMod val="65000"/>
                  </a:srgbClr>
                </a:solidFill>
                <a:effectLst/>
                <a:uLnTx/>
                <a:uFillTx/>
                <a:latin typeface="Barlow" pitchFamily="2" charset="77"/>
                <a:ea typeface="+mn-ea"/>
                <a:cs typeface="Arial" panose="020B0604020202020204" pitchFamily="34" charset="0"/>
              </a:rPr>
              <a:t>Analog Devices Confidential Information</a:t>
            </a:r>
          </a:p>
        </p:txBody>
      </p:sp>
      <p:sp>
        <p:nvSpPr>
          <p:cNvPr id="7" name="Header Placeholder 1"/>
          <p:cNvSpPr>
            <a:spLocks noGrp="1"/>
          </p:cNvSpPr>
          <p:nvPr>
            <p:ph type="hdr" sz="quarter"/>
          </p:nvPr>
        </p:nvSpPr>
        <p:spPr>
          <a:xfrm>
            <a:off x="1676234" y="108612"/>
            <a:ext cx="4282113" cy="464820"/>
          </a:xfrm>
          <a:prstGeom prst="rect">
            <a:avLst/>
          </a:prstGeom>
        </p:spPr>
        <p:txBody>
          <a:bodyPr vert="horz" lIns="93177" tIns="0" rIns="93177" bIns="0" rtlCol="0" anchor="t"/>
          <a:lstStyle>
            <a:lvl1pPr algn="l">
              <a:defRPr sz="1200"/>
            </a:lvl1pPr>
          </a:lstStyle>
          <a:p>
            <a:endParaRPr lang="en-US" sz="1000" dirty="0">
              <a:solidFill>
                <a:schemeClr val="bg1">
                  <a:lumMod val="50000"/>
                </a:schemeClr>
              </a:solidFill>
              <a:latin typeface="Barlow" pitchFamily="2" charset="77"/>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551" y="108612"/>
            <a:ext cx="1323726" cy="535440"/>
          </a:xfrm>
          <a:prstGeom prst="rect">
            <a:avLst/>
          </a:prstGeom>
          <a:noFill/>
          <a:ln>
            <a:noFill/>
          </a:ln>
        </p:spPr>
      </p:pic>
      <p:sp>
        <p:nvSpPr>
          <p:cNvPr id="2" name="Date Placeholder 1">
            <a:extLst>
              <a:ext uri="{FF2B5EF4-FFF2-40B4-BE49-F238E27FC236}">
                <a16:creationId xmlns:a16="http://schemas.microsoft.com/office/drawing/2014/main" id="{45A4C274-FC20-274E-ABAE-1B6BD23BAFA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37C9AD1-494E-6A4E-8F5F-425D5063F09E}" type="datetimeFigureOut">
              <a:rPr lang="en-US" smtClean="0"/>
              <a:t>9/23/2024</a:t>
            </a:fld>
            <a:endParaRPr lang="en-US"/>
          </a:p>
        </p:txBody>
      </p:sp>
    </p:spTree>
    <p:extLst>
      <p:ext uri="{BB962C8B-B14F-4D97-AF65-F5344CB8AC3E}">
        <p14:creationId xmlns:p14="http://schemas.microsoft.com/office/powerpoint/2010/main" val="49313465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3T16:48:56.291"/>
    </inkml:context>
    <inkml:brush xml:id="br0">
      <inkml:brushProperty name="width" value="0.05" units="cm"/>
      <inkml:brushProperty name="height" value="0.05" units="cm"/>
      <inkml:brushProperty name="color" value="#E71224"/>
    </inkml:brush>
  </inkml:definitions>
  <inkml:trace contextRef="#ctx0" brushRef="#br0">2135 26 24575,'1'-2'0,"0"1"0,-1-1 0,1 1 0,0 0 0,0-1 0,-1 1 0,1 0 0,0-1 0,1 1 0,-1 0 0,0 0 0,0 0 0,0 0 0,1 0 0,-1 0 0,0 0 0,1 1 0,-1-1 0,1 0 0,-1 1 0,1-1 0,-1 1 0,1 0 0,-1-1 0,1 1 0,-1 0 0,1 0 0,0 0 0,1 0 0,50 0 0,-40 3 0,0 1 0,0 0 0,0 1 0,0 0 0,-1 1 0,0 0 0,0 1 0,0 1 0,-1 0 0,0 0 0,-1 1 0,0 0 0,0 1 0,-1 0 0,0 1 0,-1 0 0,0 0 0,-1 1 0,0 0 0,-1 0 0,0 0 0,-1 1 0,5 17 0,4 24 0,12 93 0,-13-68 0,-6-44 0,3 67 0,-11 442 0,-1-494 0,-2-1 0,-2 1 0,-3-1 0,-24 80 0,-83 186 0,67-191 0,-206 508 0,193-501 0,-4-2 0,-88 124 0,131-218 0,-2-1 0,-1-1 0,-1-2 0,-39 34 0,49-49 0,-1-2 0,-1 0 0,0-1 0,-1-1 0,0-1 0,-1-1 0,0-1 0,-1 0 0,-27 6 0,48-15 0,-100 26 0,-1-5 0,-1-4 0,-112 4 0,-11 1 0,149-11 0,-4 4 0,55-9 0,1-1 0,-41 2 0,-268-8-1365,305 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9:52:12.661"/>
    </inkml:context>
    <inkml:brush xml:id="br0">
      <inkml:brushProperty name="width" value="0.05" units="cm"/>
      <inkml:brushProperty name="height" value="0.05" units="cm"/>
      <inkml:brushProperty name="color" value="#E71224"/>
    </inkml:brush>
  </inkml:definitions>
  <inkml:trace contextRef="#ctx0" brushRef="#br0">1 1032 24575,'1'-33'0,"2"1"0,1-1 0,2 1 0,0 0 0,2 1 0,2 0 0,0 0 0,15-29 0,-3 15 0,1 1 0,3 1 0,1 1 0,46-56 0,-54 77 0,1 1 0,2 0 0,0 2 0,0 0 0,34-18 0,132-62 0,-132 71 0,9-2 0,2 2 0,113-27 0,146-8 0,-211 51 0,192 8 0,-166 5 0,-66-1 0,0 4 0,-1 4 0,82 19 0,-9 5 0,103 27 0,-60-1 0,219 103 0,-302-110 0,-3 4 0,-2 5 0,135 108 0,-161-106 0,-3 3 0,101 120 0,-131-135 0,25 30 0,67 102 0,179 369 0,-85-140 0,138 233 0,-16-56 0,248 251 0,-384-575 0,327 310 0,-454-495 0,3-5 0,147 93 0,218 88 0,-345-203 0,236 73 0,-275-102 0,48 13 0,-5-6 0,54 11 0,-168-41 0,125 22 0,250 11 0,-235-27 0,-106-2 0,0-3 0,0-1 0,0-1 0,1-2 0,59-13 0,-5-7 0,90-27 0,-80 13 0,233-93 0,-306 114 0,0-1 0,0-2 0,30-26 0,-16 12 0,5-6 0,-1-2 0,-2-1 0,51-64 0,-61 62 0,-2-1 0,-1-1 0,-2-2 0,-3-1 0,-1-1 0,35-105 0,-37 88 0,0 5 0,26-118 0,-30 62 0,21-95 0,-35 195-95,-2 0-1,0-1 0,-1 1 0,-1-30 1,-1 28-792,1 1-5939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9:52:14.706"/>
    </inkml:context>
    <inkml:brush xml:id="br0">
      <inkml:brushProperty name="width" value="0.05" units="cm"/>
      <inkml:brushProperty name="height" value="0.05" units="cm"/>
      <inkml:brushProperty name="color" value="#E71224"/>
    </inkml:brush>
  </inkml:definitions>
  <inkml:trace contextRef="#ctx0" brushRef="#br0">0 324 24575,'4'0'0,"0"-1"0,1 0 0,-2 0 0,1 0 0,0-1 0,0 1 0,0-1 0,-1 0 0,1 0 0,0 0 0,-1-1 0,0 1 0,0-1 0,0 0 0,0 0 0,5-6 0,0-2 0,0 0 0,0 0 0,10-23 0,-6 12 0,1 1 0,21-26 0,18-31 0,-51 76 0,24-37 0,-24 38 0,-1 0 0,0 1 0,1-1 0,-1 1 0,1-1 0,-1 1 0,1-1 0,-1 1 0,1-1 0,-1 1 0,1-1 0,-1 1 0,1 0 0,0-1 0,-1 1 0,1 0 0,0 0 0,-1-1 0,1 1 0,-1 0 0,1 0 0,0 0 0,-1 0 0,1 0 0,0 0 0,-1 0 0,1 0 0,0 0 0,-1 0 0,1 1 0,0-1 0,-1 0 0,1 0 0,0 1 0,-1-1 0,1 0 0,-1 1 0,1-1 0,-1 1 0,1-1 0,-1 0 0,1 1 0,-1-1 0,1 1 0,-1 0 0,1-1 0,-1 1 0,0-1 0,1 1 0,-1 0 0,0-1 0,0 1 0,1 0 0,-1-1 0,0 1 0,0 1 0,21 73 0,-19-62 0,1-1 0,0 0 0,0-1 0,1 1 0,1-1 0,0 1 0,0-1 0,1-1 0,13 19 0,-4-10 0,1-1 0,0-2 0,1 1 0,1-2 0,25 18 0,51 15-1365,-81-41-5461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9:52:12.661"/>
    </inkml:context>
    <inkml:brush xml:id="br0">
      <inkml:brushProperty name="width" value="0.05" units="cm"/>
      <inkml:brushProperty name="height" value="0.05" units="cm"/>
      <inkml:brushProperty name="color" value="#E71224"/>
    </inkml:brush>
  </inkml:definitions>
  <inkml:trace contextRef="#ctx0" brushRef="#br0">1 1032 24575,'1'-33'0,"2"1"0,1-1 0,2 1 0,0 0 0,2 1 0,2 0 0,0 0 0,15-29 0,-3 15 0,1 1 0,3 1 0,1 1 0,46-56 0,-54 77 0,1 1 0,2 0 0,0 2 0,0 0 0,34-18 0,132-62 0,-132 71 0,9-2 0,2 2 0,113-27 0,146-8 0,-211 51 0,192 8 0,-166 5 0,-66-1 0,0 4 0,-1 4 0,82 19 0,-9 5 0,103 27 0,-60-1 0,219 103 0,-302-110 0,-3 4 0,-2 5 0,135 108 0,-161-106 0,-3 3 0,101 120 0,-131-135 0,25 30 0,67 102 0,179 369 0,-85-140 0,138 233 0,-16-56 0,248 251 0,-384-575 0,327 310 0,-454-495 0,3-5 0,147 93 0,218 88 0,-345-203 0,236 73 0,-275-102 0,48 13 0,-5-6 0,54 11 0,-168-41 0,125 22 0,250 11 0,-235-27 0,-106-2 0,0-3 0,0-1 0,0-1 0,1-2 0,59-13 0,-5-7 0,90-27 0,-80 13 0,233-93 0,-306 114 0,0-1 0,0-2 0,30-26 0,-16 12 0,5-6 0,-1-2 0,-2-1 0,51-64 0,-61 62 0,-2-1 0,-1-1 0,-2-2 0,-3-1 0,-1-1 0,35-105 0,-37 88 0,0 5 0,26-118 0,-30 62 0,21-95 0,-35 195-95,-2 0-1,0-1 0,-1 1 0,-1-30 1,-1 28-792,1 1-5939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9:52:14.706"/>
    </inkml:context>
    <inkml:brush xml:id="br0">
      <inkml:brushProperty name="width" value="0.05" units="cm"/>
      <inkml:brushProperty name="height" value="0.05" units="cm"/>
      <inkml:brushProperty name="color" value="#E71224"/>
    </inkml:brush>
  </inkml:definitions>
  <inkml:trace contextRef="#ctx0" brushRef="#br0">0 324 24575,'4'0'0,"0"-1"0,1 0 0,-2 0 0,1 0 0,0-1 0,0 1 0,0-1 0,-1 0 0,1 0 0,0 0 0,-1-1 0,0 1 0,0-1 0,0 0 0,0 0 0,5-6 0,0-2 0,0 0 0,0 0 0,10-23 0,-6 12 0,1 1 0,21-26 0,18-31 0,-51 76 0,24-37 0,-24 38 0,-1 0 0,0 1 0,1-1 0,-1 1 0,1-1 0,-1 1 0,1-1 0,-1 1 0,1-1 0,-1 1 0,1-1 0,-1 1 0,1 0 0,0-1 0,-1 1 0,1 0 0,0 0 0,-1-1 0,1 1 0,-1 0 0,1 0 0,0 0 0,-1 0 0,1 0 0,0 0 0,-1 0 0,1 0 0,0 0 0,-1 0 0,1 1 0,0-1 0,-1 0 0,1 0 0,0 1 0,-1-1 0,1 0 0,-1 1 0,1-1 0,-1 1 0,1-1 0,-1 0 0,1 1 0,-1-1 0,1 1 0,-1 0 0,1-1 0,-1 1 0,0-1 0,1 1 0,-1 0 0,0-1 0,0 1 0,1 0 0,-1-1 0,0 1 0,0 1 0,21 73 0,-19-62 0,1-1 0,0 0 0,0-1 0,1 1 0,1-1 0,0 1 0,0-1 0,1-1 0,13 19 0,-4-10 0,1-1 0,0-2 0,1 1 0,1-2 0,25 18 0,51 15-1365,-81-41-5461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9:52:12.661"/>
    </inkml:context>
    <inkml:brush xml:id="br0">
      <inkml:brushProperty name="width" value="0.05" units="cm"/>
      <inkml:brushProperty name="height" value="0.05" units="cm"/>
      <inkml:brushProperty name="color" value="#E71224"/>
    </inkml:brush>
  </inkml:definitions>
  <inkml:trace contextRef="#ctx0" brushRef="#br0">1 636 24575,'1'-20'0,"2"0"0,1 0 0,2 0 0,0 0 0,2 1 0,2 0 0,0 0 0,15-18 0,-3 9 0,1 1 0,3 0 0,1 1 0,46-34 0,-54 47 0,1 1 0,2 0 0,0 0 0,0 2 0,34-13 0,132-37 0,-132 43 0,9-1 0,2 2 0,113-18 0,146-4 0,-211 32 0,192 4 0,-166 3 0,-66 0 0,0 2 0,-1 2 0,82 13 0,-9 2 0,103 16 0,-60 1 0,219 63 0,-302-68 0,-3 2 0,-2 4 0,135 66 0,-161-65 0,-3 2 0,101 73 0,-131-82 0,25 17 0,67 64 0,179 227 0,-85-86 0,138 143 0,-16-33 0,248 153 0,-384-354 0,327 192 0,-454-306 0,3-3 0,147 58 0,218 53 0,-345-124 0,236 45 0,-275-63 0,48 7 0,-5-3 0,54 7 0,-168-25 0,125 13 0,250 7 0,-235-17 0,-106-1 0,0-1 0,0-2 0,0 0 0,1-1 0,59-8 0,-5-5 0,90-16 0,-80 8 0,233-58 0,-306 71 0,0-1 0,0-1 0,30-16 0,-16 7 0,5-3 0,-1-2 0,-2 0 0,51-40 0,-61 39 0,-2-1 0,-1-1 0,-2-1 0,-3-1 0,-1 0 0,35-64 0,-37 53 0,0 3 0,26-72 0,-30 37 0,21-57 0,-35 120-95,-2-1-1,0 0 0,-1 0 0,-1-18 1,-1 18-792,1 0-5939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9:52:14.706"/>
    </inkml:context>
    <inkml:brush xml:id="br0">
      <inkml:brushProperty name="width" value="0.05" units="cm"/>
      <inkml:brushProperty name="height" value="0.05" units="cm"/>
      <inkml:brushProperty name="color" value="#E71224"/>
    </inkml:brush>
  </inkml:definitions>
  <inkml:trace contextRef="#ctx0" brushRef="#br0">0 200 24575,'4'-1'0,"0"1"0,1-1 0,-2 1 0,1-1 0,0 0 0,0 0 0,0 0 0,-1 0 0,1 0 0,0-1 0,-1 1 0,0-1 0,0 0 0,0 1 0,0-1 0,5-4 0,0 0 0,0-1 0,0 0 0,10-14 0,-6 8 0,1 0 0,21-17 0,18-18 0,-51 47 0,24-23 0,-24 23 0,-1 1 0,0 0 0,1-1 0,-1 1 0,1 0 0,-1-1 0,1 1 0,-1 0 0,1 0 0,-1-1 0,1 1 0,-1 0 0,1 0 0,0-1 0,-1 1 0,1 0 0,0 0 0,-1 0 0,1 0 0,-1 0 0,1 0 0,0 0 0,-1 0 0,1 0 0,0 0 0,-1 0 0,1 0 0,0 0 0,-1 0 0,1 0 0,0 0 0,-1 0 0,1 0 0,0 1 0,-1-1 0,1 0 0,-1 0 0,1 1 0,-1-1 0,1 0 0,-1 0 0,1 1 0,-1-1 0,1 0 0,-1 1 0,1-1 0,-1 0 0,0 1 0,1-1 0,-1 1 0,0-1 0,0 0 0,1 1 0,-1-1 0,0 1 0,0 0 0,21 45 0,-19-38 0,1-1 0,0 1 0,0-1 0,1 0 0,1 0 0,0 0 0,0 0 0,1-1 0,13 12 0,-4-6 0,1-1 0,0-1 0,1 0 0,1-1 0,25 11 0,51 10-1365,-81-25-5461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20:03:45.879"/>
    </inkml:context>
    <inkml:brush xml:id="br0">
      <inkml:brushProperty name="width" value="0.05" units="cm"/>
      <inkml:brushProperty name="height" value="0.05" units="cm"/>
      <inkml:brushProperty name="color" value="#E71224"/>
    </inkml:brush>
  </inkml:definitions>
  <inkml:trace contextRef="#ctx0" brushRef="#br0">0 1488 24575,'1'-2'0,"0"0"0,0-1 0,0 1 0,0 0 0,0-1 0,0 1 0,1 0 0,-1 0 0,1 0 0,0 0 0,-1 0 0,1 0 0,0 1 0,0-1 0,4-2 0,3-4 0,103-90 0,4 6 0,4 4 0,3 6 0,260-127 0,-106 86 0,410-122 0,90 31 0,-45 14 0,-448 113-1365,-259 81-5461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20:03:46.749"/>
    </inkml:context>
    <inkml:brush xml:id="br0">
      <inkml:brushProperty name="width" value="0.05" units="cm"/>
      <inkml:brushProperty name="height" value="0.05" units="cm"/>
      <inkml:brushProperty name="color" value="#E71224"/>
    </inkml:brush>
  </inkml:definitions>
  <inkml:trace contextRef="#ctx0" brushRef="#br0">0 0 24575,'7'2'0,"-1"0"0,1 0 0,-1 1 0,0-1 0,0 1 0,0 1 0,0-1 0,-1 1 0,1 0 0,7 8 0,1-1 0,70 58 0,135 144 0,-74-67 0,147 125 0,455 323 0,-586-485 0,5-7 0,203 92 0,-349-184-120,20 8-502,47 16-1,-68-28-6203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3:56:38.753"/>
    </inkml:context>
    <inkml:brush xml:id="br0">
      <inkml:brushProperty name="width" value="0.05" units="cm"/>
      <inkml:brushProperty name="height" value="0.05" units="cm"/>
      <inkml:brushProperty name="color" value="#E71224"/>
    </inkml:brush>
  </inkml:definitions>
  <inkml:trace contextRef="#ctx0" brushRef="#br0">2184 1530 24575,'-77'4'0,"-149"27"0,128-14 0,-19-4 0,-193-4 0,265-9 0,25-1 0,0-1 0,0-1 0,1-1 0,-33-10 0,-76-33 0,100 36 0,-96-39 0,-147-84 0,267 132 0,-76-43 0,-106-79 0,160 105 0,-47-24 0,-22-15 0,55 30 0,24 17 0,0 0 0,1-1 0,-22-22 0,33 29 0,0 0 0,0 0 0,0 0 0,1-1 0,0 0 0,0 0 0,0 0 0,1 0 0,0 0 0,0 0 0,0-1 0,1 1 0,0-1 0,0-10 0,0-20 0,6-69 0,-3 93 0,0 0 0,1 0 0,0 1 0,1-1 0,1 1 0,0 0 0,1 0 0,13-21 0,8-7 0,-12 16 0,1 1 0,1 1 0,1 0 0,1 1 0,33-28 0,-12 18 0,-8 4 0,2 2 0,0 1 0,43-21 0,52-24 0,35-18 0,-135 74 0,0 1 0,1 1 0,54-11 0,-47 18 0,0 1 0,0 2 0,47 4 0,-4 0 0,37-3 0,316 14 0,-351-8 0,-35-3 0,1 1 0,-1 3 0,59 16 0,142 37 0,-77-21 0,-143-32 0,-1 1 0,0 1 0,38 18 0,-57-22 0,0-1 0,0 1 0,-1 0 0,0 1 0,0 0 0,0 0 0,-1 1 0,1-1 0,-2 1 0,1 1 0,-1-1 0,0 1 0,0 0 0,6 16 0,0 11 0,-1 1 0,-2 1 0,-1-1 0,-2 1 0,-2 1 0,-2 60 0,-33 224 0,28-288 0,-3-1 0,0 1 0,-2-2 0,-2 1 0,-1-1 0,-23 45 0,14-37 0,17-31 0,0 0 0,0-1 0,-1 1 0,0-1 0,0 0 0,-1 0 0,0-1 0,0 0 0,-1 0 0,0 0 0,0-1 0,-13 8 0,-51 21 0,59-31 0,1 0 0,-1 1 0,1 1 0,0 0 0,0 0 0,1 1 0,0 0 0,0 1 0,0 0 0,1 1 0,-12 15 0,9-10-213,1 0 0,-2-1 0,0-1 0,-1 0 0,-21 15 0,34-26 126,-11 8-6739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3T16:52:18.457"/>
    </inkml:context>
    <inkml:brush xml:id="br0">
      <inkml:brushProperty name="width" value="0.05" units="cm"/>
      <inkml:brushProperty name="height" value="0.05" units="cm"/>
      <inkml:brushProperty name="color" value="#E71224"/>
    </inkml:brush>
  </inkml:definitions>
  <inkml:trace contextRef="#ctx0" brushRef="#br0">1 5050 24575,'7'0'0,"1"-1"0,-1-1 0,1 0 0,-1 0 0,11-4 0,24-7 0,74 2 0,-86 10 0,0-1 0,1-2 0,-1-1 0,40-13 0,125-52 0,121-40 0,-233 83 0,125-34 0,-190 58 0,0-2 0,0 0 0,-1-1 0,1-1 0,-2-1 0,1 0 0,-1-1 0,0-1 0,-1 0 0,0-1 0,0-1 0,-1 0 0,23-27 0,5-13 0,-29 38 0,-1-1 0,0 0 0,-2-1 0,0 0 0,9-18 0,3-17 0,11-19 0,-4-1 0,-2-1 0,28-125 0,-27 76 0,-17 77 0,-1-1 0,4-48 0,-9 12 0,7-70 0,5-59 0,-12-292 0,-8 260 0,-2 165 0,-3 1 0,-4-1 0,-30-107 0,-3-18 0,31 87 0,4 0 0,6-1 0,11-121 0,-4 194 0,3 0 0,21-84 0,39-79 0,-56 180 0,2 1 0,0 0 0,2 0 0,0 1 0,25-30 0,3 4 0,54-51 0,-76 85 0,1 2 0,0 0 0,0 1 0,2 1 0,45-18 0,-47 21 0,269-105 0,-243 94 0,-33 14 0,-1 1 0,1 0 0,0 0 0,0 1 0,17-2 0,81-10 0,-62 7 0,86-3 0,800 14 0,-923-2 0,1 1 0,-1 0 0,0 1 0,0 0 0,0 2 0,0-1 0,22 10 0,-44-18 0,0-1 0,1-1 0,0 1 0,0-1 0,0-1 0,1 1 0,0-1 0,1-1 0,-10-15 0,-1-3-84,3 4-557,-20-43 1,25 42-6186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3T16:52:19.905"/>
    </inkml:context>
    <inkml:brush xml:id="br0">
      <inkml:brushProperty name="width" value="0.05" units="cm"/>
      <inkml:brushProperty name="height" value="0.05" units="cm"/>
      <inkml:brushProperty name="color" value="#E71224"/>
    </inkml:brush>
  </inkml:definitions>
  <inkml:trace contextRef="#ctx0" brushRef="#br0">269 0 24575,'-5'1'0,"-9"-1"0,-6-1 0,-7 1 0,3 6 0,-2 1 0,-1 0 0,4 4 0,-1 0 0,6 5 0,-2 5 0,4 4 0,4 4 0,4 3 0,4-5-8191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3T16:52:28.685"/>
    </inkml:context>
    <inkml:brush xml:id="br0">
      <inkml:brushProperty name="width" value="0.05" units="cm"/>
      <inkml:brushProperty name="height" value="0.05" units="cm"/>
      <inkml:brushProperty name="color" value="#E71224"/>
    </inkml:brush>
  </inkml:definitions>
  <inkml:trace contextRef="#ctx0" brushRef="#br0">1 106 24575,'0'-1'0,"0"0"0,0 0 0,1 0 0,-1 0 0,0 0 0,1 0 0,-1 0 0,1 0 0,0 0 0,-1 0 0,1 1 0,-1-1 0,1 0 0,0 0 0,0 1 0,-1-1 0,1 1 0,0-1 0,0 0 0,0 1 0,0-1 0,1 0 0,29-10 0,-17 6 0,18-5 0,1 1 0,1 1 0,55-5 0,-3 0 0,-25 4 0,1 4 0,-1 1 0,123 11 0,-123 3 0,-1 3 0,0 3 0,-1 2 0,73 34 0,-71-28 0,32 16 0,36 14 0,-90-39 0,-1 2 0,0 2 0,-1 1 0,59 44 0,-77-51 0,131 105 0,-96-75 0,-3 2 0,78 87 0,-105-107 0,-2-2 0,16 16 0,-2 2 0,61 88 0,187 286 0,-282-411 0,31 47 0,-2 2 0,37 90 0,-39-80 0,-13-24 0,-2 1 0,11 52 0,15 42 0,9 23 0,-33-100 0,33 82 0,93 148 0,-31-67 0,35 47 0,9-44 0,-127-191 0,1 0 0,1-3 0,2 0 0,1-2 0,44 28 0,-66-47 0,1-1 0,0-1 0,0 0 0,1-1 0,0 0 0,-1 0 0,2-2 0,-1 0 0,19 3 0,14 3 0,-1 2 0,52 21 0,-31-10 0,-65-21 0,0-1 0,0 1 0,1-1 0,-1 1 0,0-1 0,0 0 0,1 0 0,-1 1 0,0-1 0,0 0 0,1 0 0,-1 0 0,0 0 0,0-1 0,1 1 0,-1 0 0,1-1 0,-1 1 0,-1-1 0,0 1 0,1-1 0,-1 1 0,0-1 0,0 1 0,0-1 0,1 1 0,-1-1 0,0 1 0,0-1 0,0 1 0,0-1 0,0 1 0,0-1 0,0 1 0,0-1 0,0 0 0,0 1 0,-1-1 0,1 1 0,0-1 0,0 1 0,0-1 0,-1 1 0,1-1 0,0 0 0,-32-45 0,22 33 0,-94-113 0,165 169 0,-55-37 0,1-1 0,-1 1 0,-1 0 0,1 1 0,-1-1 0,0 1 0,0 0 0,-1 0 0,6 13 0,-3-1 0,-1 0 0,6 36 0,-11-53 0,-1 0 0,0-1 0,0 1 0,1-1 0,-1 1 0,0 0 0,-1-1 0,1 1 0,0 0 0,0-1 0,-1 1 0,1-1 0,-1 1 0,1-1 0,-1 1 0,0-1 0,0 1 0,0-1 0,1 0 0,-1 1 0,0-1 0,-1 0 0,1 0 0,0 1 0,0-1 0,0 0 0,-1 0 0,1-1 0,-1 1 0,1 0 0,0 0 0,-1-1 0,1 1 0,-1-1 0,0 1 0,1-1 0,-1 1 0,1-1 0,-4 0 0,-9 2 0,1-2 0,-1 1 0,-26-4 0,19 2 0,-13-1-1365,4 1-5461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3T16:55:32.315"/>
    </inkml:context>
    <inkml:brush xml:id="br0">
      <inkml:brushProperty name="width" value="0.05" units="cm"/>
      <inkml:brushProperty name="height" value="0.05" units="cm"/>
      <inkml:brushProperty name="color" value="#008C3A"/>
    </inkml:brush>
  </inkml:definitions>
  <inkml:trace contextRef="#ctx0" brushRef="#br0">1 34 24575,'0'-2'0,"1"1"0,0-1 0,-1 1 0,1-1 0,0 1 0,0 0 0,-1-1 0,1 1 0,0 0 0,0 0 0,1 0 0,-1-1 0,0 1 0,0 0 0,1 1 0,-1-1 0,0 0 0,1 0 0,-1 0 0,1 1 0,-1-1 0,1 1 0,-1-1 0,1 1 0,-1 0 0,1-1 0,2 1 0,51-6 0,-49 5 0,356 2 0,-284 9 0,1 3 0,105 32 0,-41-8 0,263 67 0,-359-90 0,0 1 0,78 38 0,83 58 0,-130-57 0,-19-12 0,-6-3 0,-2 2 0,-1 2 0,51 59 0,6 4 0,136 99 0,-19 13 0,42 37 0,-187-176 0,99 129 0,-87-96 0,111 126 0,9 22 0,-30-36 0,31 26 0,52 51 0,-235-263 0,29 46 0,18 25 0,124 149 0,-71-110 0,-72-86 0,10 1 0,-45-44 0,30 35 0,-30-31 0,2 0 0,45 34 0,-24-21 0,-13-14 0,0-1 0,1-2 0,1-1 0,1-2 0,56 19 0,62 30 0,-33-9 0,-120-56 0,0 0 0,0 0 0,0 0 0,0 0 0,0 0 0,0 0 0,0 0 0,0 0 0,0 0 0,-1 0 0,1 0 0,0 0 0,0 1 0,0-1 0,0 0 0,0 0 0,0 0 0,0 0 0,0 0 0,0 0 0,0 0 0,0 0 0,0 0 0,0 0 0,0 0 0,0 1 0,0-1 0,0 0 0,0 0 0,0 0 0,0 0 0,0 0 0,0 0 0,0 0 0,0 0 0,0 0 0,0 0 0,0 1 0,0-1 0,0 0 0,0 0 0,0 0 0,0 0 0,1 0 0,-1 0 0,0 0 0,0 0 0,0 0 0,0 0 0,0 0 0,0 0 0,0 0 0,0 0 0,0 0 0,0 1 0,0-1 0,0 0 0,1 0 0,-1 0 0,-14 1 0,-20-5 0,24 0 0,1-1 0,0 0 0,0-1 0,0 0 0,1 0 0,0-1 0,0 0 0,0 0 0,1-1 0,0 0 0,1 0 0,0 0 0,0-1 0,1 0 0,0-1 0,1 1 0,-1-1 0,2 1 0,0-1 0,-4-20 0,6 30 0,1-1 0,0 1 0,0 0 0,0-1 0,0 1 0,0-1 0,0 1 0,0-1 0,0 1 0,0-1 0,0 1 0,0 0 0,0-1 0,0 1 0,0-1 0,0 1 0,0-1 0,1 1 0,-1 0 0,0-1 0,0 1 0,0 0 0,1-1 0,-1 1 0,0-1 0,0 1 0,1 0 0,-1-1 0,0 1 0,1 0 0,-1 0 0,0-1 0,1 1 0,0 0 0,16 3 0,22 22 0,-35-23 0,19 16 0,40 39 0,-44-38 0,0-1 0,37 25 0,-54-42 0,0 0 0,0 0 0,-1 0 0,1 0 0,0 0 0,-1 0 0,1 1 0,-1-1 0,1 0 0,-1 1 0,0 0 0,0-1 0,1 1 0,-1 0 0,0-1 0,-1 1 0,1 0 0,1 4 0,-3-5 0,1 0 0,-1 0 0,0 0 0,0 0 0,0 0 0,1 1 0,-1-2 0,0 1 0,-1 0 0,1 0 0,0 0 0,0 0 0,0-1 0,0 1 0,-1 0 0,1-1 0,0 1 0,-1-1 0,1 0 0,0 1 0,-1-1 0,1 0 0,0 0 0,-1 0 0,1 0 0,0 0 0,-1 0 0,-1 0 0,-40 3 0,-1-2 0,1-2 0,-1-2 0,1-2 0,-80-19 0,120 24 0,0-1 0,1 1 0,0-1 0,-1 0 0,1 0 0,-1 0 0,1 0 0,0 0 0,0 0 0,0-1 0,0 1 0,0-1 0,0 0 0,-3-2 0,5 3 0,0-1 0,0 1 0,-1 0 0,1 0 0,0 0 0,1-1 0,-1 1 0,0 0 0,0 0 0,0-1 0,1 1 0,-1 0 0,0 0 0,1 0 0,0 0 0,-1 0 0,1 0 0,-1 0 0,1 0 0,0 0 0,0 0 0,0 0 0,-1 0 0,1 0 0,0 0 0,0 0 0,0 1 0,0-1 0,0 1 0,2-2 0,74-59-1365,-59 48-5461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3T16:55:50.690"/>
    </inkml:context>
    <inkml:brush xml:id="br0">
      <inkml:brushProperty name="width" value="0.05" units="cm"/>
      <inkml:brushProperty name="height" value="0.05" units="cm"/>
      <inkml:brushProperty name="color" value="#00A0D7"/>
    </inkml:brush>
  </inkml:definitions>
  <inkml:trace contextRef="#ctx0" brushRef="#br0">0 1011 24575,'0'-1'0,"1"0"0,-1 0 0,0 0 0,1 0 0,-1 0 0,1 0 0,-1 0 0,1 0 0,-1 0 0,1 0 0,0 0 0,-1 0 0,1 0 0,0 0 0,0 1 0,0-1 0,0 0 0,0 1 0,0-1 0,0 0 0,0 1 0,0-1 0,1 0 0,32-10 0,-21 7 0,21-6 0,1 1 0,-1 2 0,39-3 0,34-6 0,29-15 0,56-11 0,-157 36 0,-1-1 0,0-1 0,44-17 0,-42 13 0,69-14 0,-55 15 0,133-41 0,-135 36 0,0 2 0,1 3 0,80-9 0,-87 13 0,0-2 0,-1-1 0,53-22 0,20-5 0,-44 18 0,269-79 0,-156 46 0,100-34 0,-176 52 0,-65 22 0,48-20 0,1-1 0,0 3 0,138-26 0,-3 2 0,-168 41 0,1 2 0,0 3 0,0 3 0,1 2 0,0 3 0,63 7 0,-99-2 0,1 1 0,-1 1 0,1 1 0,-2 1 0,0 1 0,0 1 0,0 1 0,32 24 0,-22-10 0,0 1 0,-2 1 0,-1 2 0,-2 1 0,-1 2 0,-1 0 0,-2 2 0,-1 0 0,33 73 0,6 58 0,-35-86 0,-18-50 0,-2-1 0,7 59 0,-12-66 0,1 1 0,1-1 0,1 0 0,1-1 0,1 1 0,0-1 0,12 20 0,14 22 0,33 51 0,-57-101 0,1 0 0,0-1 0,1 0 0,0-1 0,0 0 0,18 12 0,-19-16 0,24 17 0,65 35 0,-85-52 0,0-1 0,0-1 0,0-1 0,1 0 0,0 0 0,0-2 0,0 1 0,21-1 0,4-2 0,-4-1 0,1 2 0,50 8 0,-76-7 0,0 1 0,0 0 0,-1 0 0,1 1 0,-1 1 0,1 0 0,-1 0 0,-1 1 0,1 0 0,-1 0 0,17 16 0,-41-37 0,-20-18 0,-52-68 0,17-1 0,59 90 0,18 24 0,19 24 0,-14-23 0,1 0 0,-1 0 0,0 2 0,-1-1 0,16 29 0,-25-41 0,-1 1 0,0-1 0,0 1 0,0-1 0,0 1 0,-1 0 0,1-1 0,-1 1 0,0 0 0,1 0 0,-1 0 0,0-1 0,-1 1 0,1 0 0,0 0 0,-2 3 0,1-4 0,-1 1 0,1-1 0,-1 0 0,1 0 0,-1 0 0,0 0 0,0 0 0,0 0 0,0 0 0,0 0 0,-1-1 0,1 1 0,-1-1 0,1 0 0,0 0 0,-1 0 0,0 0 0,1 0 0,-6 1 0,3-1 0,0 1 0,0-1 0,0 0 0,0 0 0,0 0 0,0-1 0,-1 0 0,1 0 0,0 0 0,0-1 0,0 0 0,0 0 0,0 0 0,0 0 0,0-1 0,0 0 0,-5-2 0,7 1 0,-1 0 0,1 0 0,0 0 0,0 0 0,0-1 0,0 1 0,0-1 0,1 0 0,0 0 0,0 0 0,0 0 0,0 0 0,0 0 0,1 0 0,0-1 0,0 1 0,0-1 0,0 1 0,0-9 0,1 11-28,0-67 180,1 66-176,-1 0 0,1 0 0,-1 0 0,1 0 0,0 0 0,1 0 0,-1 0 0,3-5 0,-3 7-25,0 0 0,-1 1 0,1-1 0,0 0 0,0 0 0,-1 1 0,1-1 0,0 0 0,0 1 0,0-1 0,0 1 0,0-1 0,0 1 1,0 0-1,0-1 0,0 1 0,0 0 0,0 0 0,0 0 0,0 0 0,0 0 0,1 0 0,-1 0 0,0 0 0,1 0 0,13 5-6777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9:07:27.765"/>
    </inkml:context>
    <inkml:brush xml:id="br0">
      <inkml:brushProperty name="width" value="0.05" units="cm"/>
      <inkml:brushProperty name="height" value="0.05" units="cm"/>
      <inkml:brushProperty name="color" value="#E71224"/>
    </inkml:brush>
  </inkml:definitions>
  <inkml:trace contextRef="#ctx0" brushRef="#br0">4 1473 24575,'-2'-91'0,"1"51"0,0 0 0,2 0 0,5-57 0,-4 87 0,0-1 0,1 1 0,-1 0 0,1 0 0,1 1 0,-1-1 0,1 1 0,0 0 0,8-14 0,6-4 0,26-35 0,-30 44 0,-2 4 0,-1 1 0,2 1 0,-1 1 0,1 0 0,1 2 0,18-10 0,-10 8 0,0 1 0,1 2 0,29-5 0,294-17 0,-204 29 0,115 3 0,-108 22 0,2 0 0,175 5 0,-164-4 0,39 2 0,-47-15 0,9-1 0,-121-10 0,33 1 0,0-5 0,125-29 0,-178 25 0,20-5 0,41-22 0,-68 27 0,-1-2 0,0 0 0,-1-2 0,0 0 0,0-1 0,19-23 0,-20 19 0,0-2 0,-1 0 0,-1 0 0,1-2 0,-2 0 0,0 0 0,13-43 0,-6 6 0,23-116 0,-20 54 0,-9 55 0,16-63 0,-26 125 0,0 1 0,0 0 0,1-1 0,-1 1 0,0-1 0,0 1 0,1 0 0,-1 0 0,1-1 0,-1 1 0,1 0 0,-1 0 0,1 0 0,0 0 0,-1 0 0,1 0 0,0 0 0,-1 0 0,1 0 0,0 0 0,1-1 0,-1 3 0,-1-1 0,1 1 0,-1 0 0,1 0 0,0-1 0,-1 1 0,0 0 0,1 0 0,-1 0 0,1 0 0,-1 0 0,0 0 0,1 0 0,-1 0 0,0 0 0,0 0 0,1 0 0,-1 0 0,0 0 0,0 2 0,5 67 0,-6-34 0,-1 1 0,-1-1 0,-9 45 0,5-34 0,-2 51 0,7-79 0,1 1 0,1-1 0,0 1 0,1-1 0,1 1 0,3 26 0,-3-36 0,1-1 0,-1 0 0,1 0 0,0 0 0,0 0 0,1-1 0,0 1 0,0-1 0,0-1 0,1 1 0,-1-1 0,1 0 0,1-1 0,5 7 0,2 1 0,12 13 0,0-1 0,1-2 0,1-2 0,30 19 0,-21-21 0,0-2 0,0-2 0,1-3 0,1-2 0,73 7 0,194-22 0,-145-25 0,-104 16 0,101-33 0,-7 1 0,-11 8 0,87-17 0,-68 14 0,18-2 0,-48 17 0,-75 13 0,66-2 0,141-6 0,-22 15 0,-132 7 0,-75 2 0,1 1 0,-1 2 0,0 3 0,0 2 0,32 18 0,-17-8 0,52 14 0,-83-31 0,-1 0 0,0 1 0,-1 2 0,1 0 0,-1 1 0,0 1 0,17 17 0,-7-3 0,-2 2 0,39 57 0,-56-76 12,-1 0 0,0-1 0,0 2 0,-1-1 0,1 0 0,-1 1 0,0 0 0,-1-1 0,2 10 0,8 75-1497,-10-72-5341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9:07:31.748"/>
    </inkml:context>
    <inkml:brush xml:id="br0">
      <inkml:brushProperty name="width" value="0.05" units="cm"/>
      <inkml:brushProperty name="height" value="0.05" units="cm"/>
      <inkml:brushProperty name="color" value="#E71224"/>
    </inkml:brush>
  </inkml:definitions>
  <inkml:trace contextRef="#ctx0" brushRef="#br0">1 279 24575,'776'0'0,"-774"0"0,1 1 0,-1-1 0,1 0 0,-1 0 0,0 0 0,1-1 0,-1 1 0,0 0 0,1-1 0,-1 0 0,0 1 0,0-1 0,1 0 0,-1 0 0,0 0 0,0-1 0,0 1 0,0 0 0,2-3 0,-4 3 0,0-1 0,0 0 0,0 0 0,0 1 0,0-1 0,0 0 0,0 1 0,0-1 0,-1 0 0,1 1 0,-1-1 0,1 0 0,-1 1 0,0-1 0,0 1 0,0-1 0,0 1 0,0-1 0,0 1 0,0 0 0,0-1 0,0 1 0,0 0 0,-1 0 0,1 0 0,-1 0 0,-1-1 0,-77-66 0,-22-22 0,38 35-1365,54 45-5461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7T19:07:33.633"/>
    </inkml:context>
    <inkml:brush xml:id="br0">
      <inkml:brushProperty name="width" value="0.05" units="cm"/>
      <inkml:brushProperty name="height" value="0.05" units="cm"/>
      <inkml:brushProperty name="color" value="#E71224"/>
    </inkml:brush>
  </inkml:definitions>
  <inkml:trace contextRef="#ctx0" brushRef="#br0">279 0 24575,'-3'1'0,"0"-1"0,0 1 0,0 0 0,0 0 0,1 0 0,-1 0 0,0 1 0,1-1 0,-1 1 0,1-1 0,-1 1 0,1 0 0,-4 3 0,-31 34 0,25-24 0,-12 10 0,1 1 0,1 1 0,2 1 0,1 1 0,-19 37 0,6-18-1365,22-32-5461</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6400" y="814897"/>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ctr"/>
          <a:lstStyle>
            <a:lvl1pPr algn="l">
              <a:defRPr sz="1000" b="0" i="0">
                <a:latin typeface="Barlow" pitchFamily="2" charset="77"/>
                <a:cs typeface="Arial" panose="020B0604020202020204" pitchFamily="34" charset="0"/>
              </a:defRPr>
            </a:lvl1pPr>
          </a:lstStyle>
          <a:p>
            <a:r>
              <a:rPr lang="en-US" dirty="0">
                <a:solidFill>
                  <a:srgbClr val="FFFFFF">
                    <a:lumMod val="65000"/>
                  </a:srgbClr>
                </a:solidFill>
              </a:rPr>
              <a:t>Footer</a:t>
            </a:r>
          </a:p>
        </p:txBody>
      </p:sp>
      <p:sp>
        <p:nvSpPr>
          <p:cNvPr id="7" name="Slide Number Placeholder 6"/>
          <p:cNvSpPr>
            <a:spLocks noGrp="1"/>
          </p:cNvSpPr>
          <p:nvPr>
            <p:ph type="sldNum" sz="quarter" idx="5"/>
          </p:nvPr>
        </p:nvSpPr>
        <p:spPr>
          <a:xfrm>
            <a:off x="6309360" y="8829967"/>
            <a:ext cx="699418" cy="464820"/>
          </a:xfrm>
          <a:prstGeom prst="rect">
            <a:avLst/>
          </a:prstGeom>
        </p:spPr>
        <p:txBody>
          <a:bodyPr vert="horz" lIns="93177" tIns="46589" rIns="93177" bIns="46589" rtlCol="0" anchor="ctr"/>
          <a:lstStyle>
            <a:lvl1pPr algn="r">
              <a:defRPr sz="1000" b="0" i="0">
                <a:solidFill>
                  <a:schemeClr val="tx1">
                    <a:lumMod val="50000"/>
                    <a:lumOff val="50000"/>
                  </a:schemeClr>
                </a:solidFill>
                <a:latin typeface="Barlow" pitchFamily="2" charset="77"/>
                <a:cs typeface="Arial" panose="020B0604020202020204" pitchFamily="34" charset="0"/>
              </a:defRPr>
            </a:lvl1pPr>
          </a:lstStyle>
          <a:p>
            <a:fld id="{900B8651-D313-4300-801F-836567026953}" type="slidenum">
              <a:rPr lang="en-US" smtClean="0"/>
              <a:pPr/>
              <a:t>‹#›</a:t>
            </a:fld>
            <a:endParaRPr lang="en-US" dirty="0"/>
          </a:p>
        </p:txBody>
      </p:sp>
      <p:sp>
        <p:nvSpPr>
          <p:cNvPr id="12" name="Rectangle 11"/>
          <p:cNvSpPr/>
          <p:nvPr/>
        </p:nvSpPr>
        <p:spPr>
          <a:xfrm>
            <a:off x="3037839" y="8829967"/>
            <a:ext cx="3271521" cy="464820"/>
          </a:xfrm>
          <a:prstGeom prst="rect">
            <a:avLst/>
          </a:prstGeom>
        </p:spPr>
        <p:txBody>
          <a:bodyPr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65000"/>
                  </a:srgbClr>
                </a:solidFill>
                <a:effectLst/>
                <a:uLnTx/>
                <a:uFillTx/>
                <a:latin typeface="Barlow" pitchFamily="2" charset="77"/>
                <a:ea typeface="+mn-ea"/>
                <a:cs typeface="Arial" panose="020B0604020202020204" pitchFamily="34" charset="0"/>
              </a:rPr>
              <a:t>Analog Devices Confidential Information</a:t>
            </a:r>
          </a:p>
        </p:txBody>
      </p:sp>
      <p:sp>
        <p:nvSpPr>
          <p:cNvPr id="9" name="Header Placeholder 1"/>
          <p:cNvSpPr>
            <a:spLocks noGrp="1"/>
          </p:cNvSpPr>
          <p:nvPr>
            <p:ph type="hdr" sz="quarter"/>
          </p:nvPr>
        </p:nvSpPr>
        <p:spPr>
          <a:xfrm>
            <a:off x="1676234" y="108612"/>
            <a:ext cx="4282113" cy="464820"/>
          </a:xfrm>
          <a:prstGeom prst="rect">
            <a:avLst/>
          </a:prstGeom>
        </p:spPr>
        <p:txBody>
          <a:bodyPr vert="horz" lIns="93177" tIns="0" rIns="93177" bIns="0" rtlCol="0" anchor="t"/>
          <a:lstStyle>
            <a:lvl1pPr algn="l">
              <a:defRPr sz="1200" b="0" i="0">
                <a:latin typeface="Barlow" pitchFamily="2" charset="77"/>
              </a:defRPr>
            </a:lvl1pPr>
          </a:lstStyle>
          <a:p>
            <a:endParaRPr lang="en-US" sz="1000" dirty="0">
              <a:solidFill>
                <a:schemeClr val="bg1">
                  <a:lumMod val="50000"/>
                </a:schemeClr>
              </a:solidFill>
              <a:cs typeface="Arial" panose="020B0604020202020204" pitchFamily="34" charset="0"/>
            </a:endParaRPr>
          </a:p>
        </p:txBody>
      </p:sp>
      <p:sp>
        <p:nvSpPr>
          <p:cNvPr id="10" name="Date Placeholder 2"/>
          <p:cNvSpPr>
            <a:spLocks noGrp="1"/>
          </p:cNvSpPr>
          <p:nvPr>
            <p:ph type="dt" sz="quarter" idx="1"/>
          </p:nvPr>
        </p:nvSpPr>
        <p:spPr>
          <a:xfrm>
            <a:off x="6056670" y="108612"/>
            <a:ext cx="952107" cy="464820"/>
          </a:xfrm>
          <a:prstGeom prst="rect">
            <a:avLst/>
          </a:prstGeom>
        </p:spPr>
        <p:txBody>
          <a:bodyPr vert="horz" lIns="93177" tIns="0" rIns="93177" bIns="0" rtlCol="0" anchor="t"/>
          <a:lstStyle>
            <a:lvl1pPr algn="r">
              <a:defRPr sz="1200" b="0" i="0">
                <a:latin typeface="Barlow" pitchFamily="2" charset="77"/>
              </a:defRPr>
            </a:lvl1pPr>
          </a:lstStyle>
          <a:p>
            <a:fld id="{2C2AD557-2032-D74A-B281-F0540E660787}" type="datetimeFigureOut">
              <a:rPr lang="en-US" sz="1000" smtClean="0">
                <a:solidFill>
                  <a:schemeClr val="bg1">
                    <a:lumMod val="50000"/>
                  </a:schemeClr>
                </a:solidFill>
                <a:cs typeface="Arial" panose="020B0604020202020204" pitchFamily="34" charset="0"/>
              </a:rPr>
              <a:pPr/>
              <a:t>9/23/2024</a:t>
            </a:fld>
            <a:endParaRPr lang="en-US" sz="1000" dirty="0">
              <a:solidFill>
                <a:schemeClr val="bg1">
                  <a:lumMod val="50000"/>
                </a:schemeClr>
              </a:solidFill>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1" y="108612"/>
            <a:ext cx="1323726" cy="535440"/>
          </a:xfrm>
          <a:prstGeom prst="rect">
            <a:avLst/>
          </a:prstGeom>
          <a:noFill/>
          <a:ln>
            <a:noFill/>
          </a:ln>
        </p:spPr>
      </p:pic>
    </p:spTree>
    <p:extLst>
      <p:ext uri="{BB962C8B-B14F-4D97-AF65-F5344CB8AC3E}">
        <p14:creationId xmlns:p14="http://schemas.microsoft.com/office/powerpoint/2010/main" val="3561389954"/>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buClr>
        <a:schemeClr val="tx2"/>
      </a:buClr>
      <a:buSzPct val="75000"/>
      <a:buFont typeface="Wingdings 3" panose="05040102010807070707" pitchFamily="18" charset="2"/>
      <a:buChar char="u"/>
      <a:defRPr sz="1200" b="0" i="0" kern="1200">
        <a:solidFill>
          <a:schemeClr val="tx1">
            <a:lumMod val="50000"/>
            <a:lumOff val="50000"/>
          </a:schemeClr>
        </a:solidFill>
        <a:latin typeface="Barlow" pitchFamily="2" charset="77"/>
        <a:ea typeface="+mn-ea"/>
        <a:cs typeface="Arial" panose="020B0604020202020204" pitchFamily="34" charset="0"/>
      </a:defRPr>
    </a:lvl1pPr>
    <a:lvl2pPr marL="344488"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2pPr>
    <a:lvl3pPr marL="511175"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3pPr>
    <a:lvl4pPr marL="688975"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4pPr>
    <a:lvl5pPr marL="855663"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honny.or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anaconda.co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900B8651-D313-4300-801F-836567026953}" type="slidenum">
              <a:rPr lang="en-US" smtClean="0"/>
              <a:pPr/>
              <a:t>1</a:t>
            </a:fld>
            <a:endParaRPr lang="en-US" dirty="0"/>
          </a:p>
        </p:txBody>
      </p:sp>
    </p:spTree>
    <p:extLst>
      <p:ext uri="{BB962C8B-B14F-4D97-AF65-F5344CB8AC3E}">
        <p14:creationId xmlns:p14="http://schemas.microsoft.com/office/powerpoint/2010/main" val="2988216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pPr marL="224057" indent="-223683"/>
            <a:r>
              <a:rPr lang="en-US" spc="-1" dirty="0">
                <a:latin typeface="Arial"/>
              </a:rPr>
              <a:t>Who is making the decisions at your customers? Hardware engineers or software engineers? If it’s software engineers, they will make decisions based on their view of the world – does a driver exist and is it well-supported?</a:t>
            </a:r>
          </a:p>
          <a:p>
            <a:pPr marL="224057" indent="-223683"/>
            <a:r>
              <a:rPr lang="en-US" spc="-1" dirty="0">
                <a:latin typeface="Arial"/>
              </a:rPr>
              <a:t>See Michael </a:t>
            </a:r>
            <a:r>
              <a:rPr lang="en-US" spc="-1" dirty="0" err="1">
                <a:latin typeface="Arial"/>
              </a:rPr>
              <a:t>Hennerich’s</a:t>
            </a:r>
            <a:r>
              <a:rPr lang="en-US" spc="-1" dirty="0">
                <a:latin typeface="Arial"/>
              </a:rPr>
              <a:t> presentation on the importance of upstreaming.</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13</a:t>
            </a:fld>
            <a:endParaRPr lang="en-US"/>
          </a:p>
        </p:txBody>
      </p:sp>
    </p:spTree>
    <p:extLst>
      <p:ext uri="{BB962C8B-B14F-4D97-AF65-F5344CB8AC3E}">
        <p14:creationId xmlns:p14="http://schemas.microsoft.com/office/powerpoint/2010/main" val="3249427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VERY straightforward.</a:t>
            </a:r>
          </a:p>
          <a:p>
            <a:r>
              <a:rPr lang="en-US" dirty="0"/>
              <a:t>On the ribbon cable – it will be preinstalled for the workshop. If it ever needs to be removed for packing, </a:t>
            </a:r>
            <a:r>
              <a:rPr lang="en-US" dirty="0" err="1"/>
              <a:t>etc</a:t>
            </a:r>
            <a:r>
              <a:rPr lang="en-US" dirty="0"/>
              <a:t>, be CAREFUL – use a gentle, rocking motion pulling gently on the cable. Don’t just pull, you could rip the cable out of the connector and / or bend the pins on the Pi. When in doubt, ask someone that’s done this a thousand times. (Seriously – Raspberry </a:t>
            </a:r>
            <a:r>
              <a:rPr lang="en-US" dirty="0" err="1"/>
              <a:t>Pis</a:t>
            </a:r>
            <a:r>
              <a:rPr lang="en-US" dirty="0"/>
              <a:t> are hard to get.)</a:t>
            </a:r>
          </a:p>
          <a:p>
            <a:r>
              <a:rPr lang="en-US" dirty="0"/>
              <a:t>Same with the micro HDMI connector. I’ve never broken one, but maybe that’s because I’m super paranoid. Make sure it’s oriented properly, insert STRAIGHT in. Once in, don’t yank around at all.</a:t>
            </a:r>
          </a:p>
        </p:txBody>
      </p:sp>
      <p:sp>
        <p:nvSpPr>
          <p:cNvPr id="4" name="Slide Number Placeholder 3"/>
          <p:cNvSpPr>
            <a:spLocks noGrp="1"/>
          </p:cNvSpPr>
          <p:nvPr>
            <p:ph type="sldNum" sz="quarter" idx="5"/>
          </p:nvPr>
        </p:nvSpPr>
        <p:spPr/>
        <p:txBody>
          <a:bodyPr/>
          <a:lstStyle/>
          <a:p>
            <a:fld id="{900B8651-D313-4300-801F-836567026953}" type="slidenum">
              <a:rPr lang="en-US" smtClean="0"/>
              <a:pPr/>
              <a:t>15</a:t>
            </a:fld>
            <a:endParaRPr lang="en-US"/>
          </a:p>
        </p:txBody>
      </p:sp>
    </p:spTree>
    <p:extLst>
      <p:ext uri="{BB962C8B-B14F-4D97-AF65-F5344CB8AC3E}">
        <p14:creationId xmlns:p14="http://schemas.microsoft.com/office/powerpoint/2010/main" val="149147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16</a:t>
            </a:fld>
            <a:endParaRPr lang="en-US"/>
          </a:p>
        </p:txBody>
      </p:sp>
    </p:spTree>
    <p:extLst>
      <p:ext uri="{BB962C8B-B14F-4D97-AF65-F5344CB8AC3E}">
        <p14:creationId xmlns:p14="http://schemas.microsoft.com/office/powerpoint/2010/main" val="284424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Presenter: Show of hands – who has heard of ADI Kuiper Linux? </a:t>
            </a:r>
          </a:p>
          <a:p>
            <a:endParaRPr lang="en-US" dirty="0"/>
          </a:p>
          <a:p>
            <a:r>
              <a:rPr lang="en-US" dirty="0"/>
              <a:t>Kuiper Linux is a “Romanian Army Knife” with pre-built boot files and Linux kernels for a plethora of Analog Devices hardware.</a:t>
            </a:r>
          </a:p>
          <a:p>
            <a:endParaRPr lang="en-US" dirty="0"/>
          </a:p>
          <a:p>
            <a:r>
              <a:rPr lang="en-US" dirty="0"/>
              <a:t>“Oh, you want to use driver X? Easy, clone the kernel source, switch to this branch, enable the driver in your </a:t>
            </a:r>
            <a:r>
              <a:rPr lang="en-US" dirty="0" err="1"/>
              <a:t>defconfig</a:t>
            </a:r>
            <a:r>
              <a:rPr lang="en-US" dirty="0"/>
              <a:t>, make, make modules install… etc. etc. etc.”</a:t>
            </a:r>
          </a:p>
          <a:p>
            <a:endParaRPr lang="en-US" dirty="0"/>
          </a:p>
          <a:p>
            <a:r>
              <a:rPr lang="en-US" dirty="0"/>
              <a:t>Easy for a software guru to say, not so easy for everyone else. ADI Kuiper Linux’s Raspberry Pi kernel has all ADI and LTC drivers built-in, GREATLY shortening the time it takes to get something useful up and running. (AND… recovery from disaster if your SD card gets corrupted.)</a:t>
            </a:r>
          </a:p>
          <a:p>
            <a:endParaRPr lang="en-US" dirty="0"/>
          </a:p>
          <a:p>
            <a:r>
              <a:rPr lang="en-US" dirty="0"/>
              <a:t>It’s also got a nice collection of utilities installed.</a:t>
            </a:r>
          </a:p>
          <a:p>
            <a:endParaRPr lang="en-US" dirty="0"/>
          </a:p>
          <a:p>
            <a:r>
              <a:rPr lang="en-US" i="0" dirty="0"/>
              <a:t>It’s also got Minecraft installed!! (</a:t>
            </a:r>
            <a:r>
              <a:rPr lang="en-US" i="0" u="sng" dirty="0"/>
              <a:t>Learn Programming with Minecraft</a:t>
            </a:r>
            <a:r>
              <a:rPr lang="en-US" i="0" dirty="0"/>
              <a:t> by Craig Richardson uses Python to communicate with the Minecraft world.)</a:t>
            </a:r>
          </a:p>
          <a:p>
            <a:endParaRPr lang="en-US" b="1" i="0"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https://www.analog.com/en/design-center/evaluation-hardware-and-software/software/kuiper-linux.html</a:t>
            </a:r>
            <a:r>
              <a:rPr lang="en-US" b="1" i="0" dirty="0">
                <a:latin typeface="Courier New" panose="02070309020205020404" pitchFamily="49" charset="0"/>
                <a:cs typeface="Courier New" panose="02070309020205020404" pitchFamily="49" charset="0"/>
              </a:rPr>
              <a:t> </a:t>
            </a:r>
            <a:endParaRPr lang="en-US" b="1" dirty="0">
              <a:latin typeface="Courier New" panose="02070309020205020404" pitchFamily="49" charset="0"/>
              <a:cs typeface="Courier New" panose="02070309020205020404" pitchFamily="49"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19</a:t>
            </a:fld>
            <a:endParaRPr lang="en-US"/>
          </a:p>
        </p:txBody>
      </p:sp>
    </p:spTree>
    <p:extLst>
      <p:ext uri="{BB962C8B-B14F-4D97-AF65-F5344CB8AC3E}">
        <p14:creationId xmlns:p14="http://schemas.microsoft.com/office/powerpoint/2010/main" val="150814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The AD5592r is physically connected, but unlike a USB peripheral, Linux has no way of knowing that you’ve attached a device, and there’s no way of “scanning” the SPI bus to see if anyone’s connected. Well in theory, the hardware layer would support this – IF every manufacturer agreed that a certain register, accessed in a certain way, contained a unique part number. Couple that with the 4 different SPI modes, different speed limitations, and heterogeneous register mapping and it’s basically impossible.</a:t>
            </a:r>
          </a:p>
          <a:p>
            <a:r>
              <a:rPr lang="en-US" dirty="0"/>
              <a:t>I2C is a tiny bit better – you can at least probe to see what device addresses are present on the bus. But beyond that, there’s no way to tell who’s there.</a:t>
            </a:r>
          </a:p>
          <a:p>
            <a:endParaRPr lang="en-US" dirty="0"/>
          </a:p>
          <a:p>
            <a:r>
              <a:rPr lang="en-US" dirty="0"/>
              <a:t>But aside from that, what exactly did the “</a:t>
            </a:r>
            <a:r>
              <a:rPr lang="en-US" dirty="0" err="1"/>
              <a:t>iio_info</a:t>
            </a:r>
            <a:r>
              <a:rPr lang="en-US" dirty="0"/>
              <a:t>” command do?</a:t>
            </a:r>
          </a:p>
        </p:txBody>
      </p:sp>
      <p:sp>
        <p:nvSpPr>
          <p:cNvPr id="4" name="Slide Number Placeholder 3"/>
          <p:cNvSpPr>
            <a:spLocks noGrp="1"/>
          </p:cNvSpPr>
          <p:nvPr>
            <p:ph type="sldNum" sz="quarter" idx="5"/>
          </p:nvPr>
        </p:nvSpPr>
        <p:spPr/>
        <p:txBody>
          <a:bodyPr/>
          <a:lstStyle/>
          <a:p>
            <a:fld id="{900B8651-D313-4300-801F-836567026953}" type="slidenum">
              <a:rPr lang="en-US" smtClean="0"/>
              <a:pPr/>
              <a:t>20</a:t>
            </a:fld>
            <a:endParaRPr lang="en-US"/>
          </a:p>
        </p:txBody>
      </p:sp>
    </p:spTree>
    <p:extLst>
      <p:ext uri="{BB962C8B-B14F-4D97-AF65-F5344CB8AC3E}">
        <p14:creationId xmlns:p14="http://schemas.microsoft.com/office/powerpoint/2010/main" val="1167676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This is a bit abrupt, but we need to introduce IIO at this point – IIO is a framework for a wide variety of hardware peripherals. It is NOT an Analog Devices invention, it is an industry standard that has been in the Linux kernel for more than ten years.</a:t>
            </a:r>
          </a:p>
          <a:p>
            <a:r>
              <a:rPr lang="en-US" dirty="0"/>
              <a:t>You can think of it as a “unifying force” for writing software that interacts with hardware, with some extraordinarily powerful features. While the devices themselves need to be physically connected to a Linux based machine, the IIOD server exports devices over network (and other) connections, allowing software to be developed and run on a Windows, Mac, or Linux host. Furthermore, there are language bindings for C, C#, MATLAB, Python, Rust, and more. These are consistent across platforms.</a:t>
            </a:r>
          </a:p>
          <a:p>
            <a:endParaRPr lang="en-US" dirty="0"/>
          </a:p>
          <a:p>
            <a:r>
              <a:rPr lang="en-US" dirty="0"/>
              <a:t>&lt;&lt;</a:t>
            </a:r>
            <a:r>
              <a:rPr lang="en-US" dirty="0" err="1"/>
              <a:t>Thoren’s</a:t>
            </a:r>
            <a:r>
              <a:rPr lang="en-US" dirty="0"/>
              <a:t> perspective&gt;&gt; If you’ve listened to me (Mark Thoren) pontificate over IIO – it is for a reason. I’ve spent two decades developing, and helping others develop ad-hoc evaluation systems, lab bench evaluation setups, customer debug setups, and all manner of hacked setups. They all got the job done, and were done with time, resources, and funds at hand. And they are all terrible in one way or another – unsustainable, one-off, undocumented, etc.</a:t>
            </a:r>
          </a:p>
          <a:p>
            <a:pPr lvl="1"/>
            <a:r>
              <a:rPr lang="en-US" dirty="0"/>
              <a:t>IIO SOLVES 90% of the issues I’ve had over those years. After you get over the initial learning curve and time investment, the long-term benefits are unquestionably worth it.</a:t>
            </a:r>
          </a:p>
        </p:txBody>
      </p:sp>
      <p:sp>
        <p:nvSpPr>
          <p:cNvPr id="4" name="Slide Number Placeholder 3"/>
          <p:cNvSpPr>
            <a:spLocks noGrp="1"/>
          </p:cNvSpPr>
          <p:nvPr>
            <p:ph type="sldNum" sz="quarter" idx="5"/>
          </p:nvPr>
        </p:nvSpPr>
        <p:spPr/>
        <p:txBody>
          <a:bodyPr/>
          <a:lstStyle/>
          <a:p>
            <a:fld id="{900B8651-D313-4300-801F-836567026953}" type="slidenum">
              <a:rPr lang="en-US" smtClean="0"/>
              <a:pPr/>
              <a:t>21</a:t>
            </a:fld>
            <a:endParaRPr lang="en-US"/>
          </a:p>
        </p:txBody>
      </p:sp>
    </p:spTree>
    <p:extLst>
      <p:ext uri="{BB962C8B-B14F-4D97-AF65-F5344CB8AC3E}">
        <p14:creationId xmlns:p14="http://schemas.microsoft.com/office/powerpoint/2010/main" val="415751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22</a:t>
            </a:fld>
            <a:endParaRPr lang="en-US"/>
          </a:p>
        </p:txBody>
      </p:sp>
    </p:spTree>
    <p:extLst>
      <p:ext uri="{BB962C8B-B14F-4D97-AF65-F5344CB8AC3E}">
        <p14:creationId xmlns:p14="http://schemas.microsoft.com/office/powerpoint/2010/main" val="2609108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23</a:t>
            </a:fld>
            <a:endParaRPr lang="en-US"/>
          </a:p>
        </p:txBody>
      </p:sp>
    </p:spTree>
    <p:extLst>
      <p:ext uri="{BB962C8B-B14F-4D97-AF65-F5344CB8AC3E}">
        <p14:creationId xmlns:p14="http://schemas.microsoft.com/office/powerpoint/2010/main" val="348671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Here’s a handy warning you can print out and tape to your projects.</a:t>
            </a:r>
          </a:p>
        </p:txBody>
      </p:sp>
      <p:sp>
        <p:nvSpPr>
          <p:cNvPr id="4" name="Slide Number Placeholder 3"/>
          <p:cNvSpPr>
            <a:spLocks noGrp="1"/>
          </p:cNvSpPr>
          <p:nvPr>
            <p:ph type="sldNum" sz="quarter" idx="5"/>
          </p:nvPr>
        </p:nvSpPr>
        <p:spPr/>
        <p:txBody>
          <a:bodyPr/>
          <a:lstStyle/>
          <a:p>
            <a:fld id="{900B8651-D313-4300-801F-836567026953}" type="slidenum">
              <a:rPr lang="en-US" smtClean="0"/>
              <a:pPr/>
              <a:t>24</a:t>
            </a:fld>
            <a:endParaRPr lang="en-US"/>
          </a:p>
        </p:txBody>
      </p:sp>
    </p:spTree>
    <p:extLst>
      <p:ext uri="{BB962C8B-B14F-4D97-AF65-F5344CB8AC3E}">
        <p14:creationId xmlns:p14="http://schemas.microsoft.com/office/powerpoint/2010/main" val="4145013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Stolen from Michael’s </a:t>
            </a:r>
            <a:r>
              <a:rPr lang="en-US" dirty="0" err="1"/>
              <a:t>GRCon</a:t>
            </a:r>
            <a:r>
              <a:rPr lang="en-US" dirty="0"/>
              <a:t> deck</a:t>
            </a:r>
          </a:p>
        </p:txBody>
      </p:sp>
      <p:sp>
        <p:nvSpPr>
          <p:cNvPr id="4" name="Slide Number Placeholder 3"/>
          <p:cNvSpPr>
            <a:spLocks noGrp="1"/>
          </p:cNvSpPr>
          <p:nvPr>
            <p:ph type="sldNum" sz="quarter" idx="5"/>
          </p:nvPr>
        </p:nvSpPr>
        <p:spPr/>
        <p:txBody>
          <a:bodyPr/>
          <a:lstStyle/>
          <a:p>
            <a:fld id="{900B8651-D313-4300-801F-836567026953}" type="slidenum">
              <a:rPr lang="en-US" smtClean="0"/>
              <a:pPr/>
              <a:t>25</a:t>
            </a:fld>
            <a:endParaRPr lang="en-US"/>
          </a:p>
        </p:txBody>
      </p:sp>
    </p:spTree>
    <p:extLst>
      <p:ext uri="{BB962C8B-B14F-4D97-AF65-F5344CB8AC3E}">
        <p14:creationId xmlns:p14="http://schemas.microsoft.com/office/powerpoint/2010/main" val="90314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pPr marL="224057" indent="-223683"/>
            <a:r>
              <a:rPr lang="en-US" spc="-1" dirty="0">
                <a:latin typeface="Arial"/>
              </a:rPr>
              <a:t>Presenter: Don’t read this slide – show of hands:</a:t>
            </a:r>
          </a:p>
          <a:p>
            <a:pPr marL="403549" lvl="1" indent="-223683"/>
            <a:r>
              <a:rPr lang="en-US" spc="-1" dirty="0">
                <a:latin typeface="Arial"/>
              </a:rPr>
              <a:t>Who is a Python expert</a:t>
            </a:r>
          </a:p>
          <a:p>
            <a:pPr marL="403549" lvl="1" indent="-223683"/>
            <a:r>
              <a:rPr lang="en-US" spc="-1" dirty="0">
                <a:latin typeface="Arial"/>
              </a:rPr>
              <a:t>Who knows enough Python to be dangerous (and use it for the occasional work-related task)?</a:t>
            </a:r>
          </a:p>
          <a:p>
            <a:pPr marL="403549" lvl="1" indent="-223683"/>
            <a:r>
              <a:rPr lang="en-US" spc="-1" dirty="0">
                <a:latin typeface="Arial"/>
              </a:rPr>
              <a:t>Who is a complete novice?</a:t>
            </a:r>
          </a:p>
          <a:p>
            <a:pPr marL="179866" lvl="1" indent="0">
              <a:buNone/>
            </a:pPr>
            <a:endParaRPr lang="en-US" spc="-1" dirty="0">
              <a:latin typeface="Arial"/>
            </a:endParaRPr>
          </a:p>
          <a:p>
            <a:pPr marL="224057" indent="-223683"/>
            <a:r>
              <a:rPr lang="en-US" spc="-1" dirty="0">
                <a:latin typeface="Arial"/>
              </a:rPr>
              <a:t>In order to follow the procedure in this session, you don’t need much Python expertise, but more than zero. Luckily there exists a plethora of </a:t>
            </a:r>
            <a:r>
              <a:rPr lang="en-US" spc="-1" dirty="0" err="1">
                <a:latin typeface="Arial"/>
              </a:rPr>
              <a:t>plethoras</a:t>
            </a:r>
            <a:r>
              <a:rPr lang="en-US" spc="-1" dirty="0">
                <a:latin typeface="Arial"/>
              </a:rPr>
              <a:t> of material out there to suit lots of different learning styles.</a:t>
            </a:r>
          </a:p>
          <a:p>
            <a:pPr marL="224057" indent="-223683"/>
            <a:endParaRPr lang="en-US" spc="-1" dirty="0">
              <a:latin typeface="Arial"/>
            </a:endParaRPr>
          </a:p>
          <a:p>
            <a:pPr marL="224057" indent="-223683"/>
            <a:r>
              <a:rPr lang="en-US" spc="-1" dirty="0">
                <a:latin typeface="Arial"/>
              </a:rPr>
              <a:t>Following the procedure in the second section list will give you a bit of a window into the IIO framework, and how data converter-like devices can be accessed either “locally”, on the same machine to which the device is physically connected, or remotely, over a network connection. While a simple concept, think of all of the times you’ve powered up a random eval board, either from ADI or someone else’s installed drivers, connected cables (USB, Ethernet, 9-pin old-school RS-232), crossed your fingers, held your breath, and hoped that nothing failed? IIO is an industry-standard framework that alleviates much of this anxiety.</a:t>
            </a:r>
          </a:p>
          <a:p>
            <a:pPr marL="224057" indent="-223683"/>
            <a:endParaRPr lang="en-US" spc="-1" dirty="0">
              <a:latin typeface="Arial"/>
            </a:endParaRPr>
          </a:p>
          <a:p>
            <a:pPr marL="224057" indent="-223683"/>
            <a:r>
              <a:rPr lang="en-US" spc="-1" dirty="0">
                <a:latin typeface="Arial"/>
              </a:rPr>
              <a:t>This slide is re-used from December 2019 training – a handful of people confirmed they went through the adalm2000 / Pluto exercise, so it can be done </a:t>
            </a:r>
            <a:r>
              <a:rPr lang="en-US" spc="-1" dirty="0">
                <a:latin typeface="Arial"/>
                <a:sym typeface="Wingdings" panose="05000000000000000000" pitchFamily="2" charset="2"/>
              </a:rPr>
              <a:t></a:t>
            </a:r>
          </a:p>
          <a:p>
            <a:pPr marL="373" indent="0">
              <a:buNone/>
            </a:pPr>
            <a:endParaRPr lang="en-US" spc="-1" dirty="0">
              <a:latin typeface="Arial"/>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3</a:t>
            </a:fld>
            <a:endParaRPr lang="en-US"/>
          </a:p>
        </p:txBody>
      </p:sp>
    </p:spTree>
    <p:extLst>
      <p:ext uri="{BB962C8B-B14F-4D97-AF65-F5344CB8AC3E}">
        <p14:creationId xmlns:p14="http://schemas.microsoft.com/office/powerpoint/2010/main" val="297984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When the system boots, the driver reads the device tree and figures out how to configure channel attributes.</a:t>
            </a:r>
          </a:p>
          <a:p>
            <a:r>
              <a:rPr lang="en-US" dirty="0"/>
              <a:t>Another example – LTC2688 dither modes – either toggle or sinewave, are only configurable at boot time (fixed)</a:t>
            </a:r>
          </a:p>
          <a:p>
            <a:r>
              <a:rPr lang="en-US" dirty="0"/>
              <a:t>In contrast AD7768 filter modes (SINC or WIDEBAND) are configurable at run-time.</a:t>
            </a:r>
          </a:p>
        </p:txBody>
      </p:sp>
      <p:sp>
        <p:nvSpPr>
          <p:cNvPr id="4" name="Slide Number Placeholder 3"/>
          <p:cNvSpPr>
            <a:spLocks noGrp="1"/>
          </p:cNvSpPr>
          <p:nvPr>
            <p:ph type="sldNum" sz="quarter" idx="5"/>
          </p:nvPr>
        </p:nvSpPr>
        <p:spPr/>
        <p:txBody>
          <a:bodyPr/>
          <a:lstStyle/>
          <a:p>
            <a:fld id="{900B8651-D313-4300-801F-836567026953}" type="slidenum">
              <a:rPr lang="en-US" smtClean="0"/>
              <a:pPr/>
              <a:t>26</a:t>
            </a:fld>
            <a:endParaRPr lang="en-US"/>
          </a:p>
        </p:txBody>
      </p:sp>
    </p:spTree>
    <p:extLst>
      <p:ext uri="{BB962C8B-B14F-4D97-AF65-F5344CB8AC3E}">
        <p14:creationId xmlns:p14="http://schemas.microsoft.com/office/powerpoint/2010/main" val="300056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pPr marL="224057" indent="-223683"/>
            <a:r>
              <a:rPr lang="en-US" spc="-1" dirty="0">
                <a:latin typeface="Arial"/>
              </a:rPr>
              <a:t>The best Python environment / IDE is probably the one your neighbors are using so they can help if you run into trouble. While there are differences in how packages are managed, how the debugging functionality works, etc. And assuming all required packages are installed, code you write will work in any of them (or will run from the command line).</a:t>
            </a:r>
          </a:p>
          <a:p>
            <a:pPr marL="224057" indent="-223683"/>
            <a:endParaRPr lang="en-US" spc="-1" dirty="0">
              <a:latin typeface="Arial"/>
            </a:endParaRPr>
          </a:p>
          <a:p>
            <a:pPr marL="224057" indent="-223683"/>
            <a:r>
              <a:rPr lang="en-US" spc="-1" dirty="0">
                <a:latin typeface="Arial"/>
              </a:rPr>
              <a:t>The Thonny homepage labels it “Python IDE for beginners”. This is what ships with ADI Kuiper Linux, and is a “real” IDE, with a debugger, breakpoints, watches, etc.</a:t>
            </a:r>
          </a:p>
          <a:p>
            <a:pPr marL="224057" indent="-223683"/>
            <a:endParaRPr lang="en-US" spc="-1" dirty="0">
              <a:latin typeface="Arial"/>
            </a:endParaRPr>
          </a:p>
          <a:p>
            <a:pPr marL="224057" indent="-223683" defTabSz="948507">
              <a:buClrTx/>
              <a:buSzTx/>
              <a:buNone/>
              <a:defRPr/>
            </a:pPr>
            <a:r>
              <a:rPr lang="en-US" spc="-1" dirty="0">
                <a:latin typeface="Arial" panose="020B0604020202020204" pitchFamily="34" charset="0"/>
              </a:rPr>
              <a:t>Thonny on Windows or Mac </a:t>
            </a:r>
            <a:r>
              <a:rPr lang="en-US" dirty="0">
                <a:hlinkClick r:id="rId3"/>
              </a:rPr>
              <a:t>https://thonny.org/</a:t>
            </a:r>
            <a:endParaRPr lang="en-US" spc="-1" dirty="0">
              <a:latin typeface="Arial" panose="020B0604020202020204" pitchFamily="34" charset="0"/>
            </a:endParaRPr>
          </a:p>
          <a:p>
            <a:pPr marL="224057" indent="-223683"/>
            <a:endParaRPr lang="en-US" spc="-1" dirty="0">
              <a:latin typeface="Arial"/>
            </a:endParaRPr>
          </a:p>
          <a:p>
            <a:pPr marL="224057" indent="-223683"/>
            <a:r>
              <a:rPr lang="en-US" spc="-1" dirty="0">
                <a:latin typeface="Arial"/>
              </a:rPr>
              <a:t>Spyder / Anaconda: </a:t>
            </a:r>
            <a:r>
              <a:rPr lang="en-US" dirty="0">
                <a:hlinkClick r:id="rId4"/>
              </a:rPr>
              <a:t>https://www.anaconda.com/</a:t>
            </a:r>
            <a:endParaRPr lang="en-US" spc="-1" dirty="0">
              <a:latin typeface="Arial"/>
            </a:endParaRPr>
          </a:p>
          <a:p>
            <a:pPr marL="224057" indent="-223683"/>
            <a:endParaRPr lang="en-US" spc="-1" dirty="0">
              <a:latin typeface="Arial"/>
            </a:endParaRPr>
          </a:p>
          <a:p>
            <a:pPr marL="224057" indent="-223683"/>
            <a:r>
              <a:rPr lang="en-US" spc="-1" dirty="0">
                <a:latin typeface="Arial"/>
              </a:rPr>
              <a:t>PyCharm: </a:t>
            </a:r>
            <a:r>
              <a:rPr lang="en-US" spc="-1" dirty="0">
                <a:latin typeface="Arial" panose="020B0604020202020204" pitchFamily="34" charset="0"/>
              </a:rPr>
              <a:t>https://www.jetbrains.com/pycharm/</a:t>
            </a:r>
          </a:p>
          <a:p>
            <a:pPr marL="224057" indent="-223683"/>
            <a:endParaRPr lang="en-US" spc="-1" dirty="0">
              <a:latin typeface="Arial"/>
            </a:endParaRPr>
          </a:p>
          <a:p>
            <a:pPr marL="224057" indent="-223683"/>
            <a:r>
              <a:rPr lang="en-US" spc="-1" dirty="0">
                <a:latin typeface="Arial"/>
              </a:rPr>
              <a:t>Raw installation – generally not recommended, unless you like to micromanage.</a:t>
            </a:r>
          </a:p>
        </p:txBody>
      </p:sp>
      <p:sp>
        <p:nvSpPr>
          <p:cNvPr id="4" name="Slide Number Placeholder 3"/>
          <p:cNvSpPr>
            <a:spLocks noGrp="1"/>
          </p:cNvSpPr>
          <p:nvPr>
            <p:ph type="sldNum" sz="quarter" idx="5"/>
          </p:nvPr>
        </p:nvSpPr>
        <p:spPr/>
        <p:txBody>
          <a:bodyPr/>
          <a:lstStyle/>
          <a:p>
            <a:fld id="{900B8651-D313-4300-801F-836567026953}" type="slidenum">
              <a:rPr lang="en-US" smtClean="0"/>
              <a:pPr/>
              <a:t>28</a:t>
            </a:fld>
            <a:endParaRPr lang="en-US"/>
          </a:p>
        </p:txBody>
      </p:sp>
    </p:spTree>
    <p:extLst>
      <p:ext uri="{BB962C8B-B14F-4D97-AF65-F5344CB8AC3E}">
        <p14:creationId xmlns:p14="http://schemas.microsoft.com/office/powerpoint/2010/main" val="3035089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29</a:t>
            </a:fld>
            <a:endParaRPr lang="en-US"/>
          </a:p>
        </p:txBody>
      </p:sp>
    </p:spTree>
    <p:extLst>
      <p:ext uri="{BB962C8B-B14F-4D97-AF65-F5344CB8AC3E}">
        <p14:creationId xmlns:p14="http://schemas.microsoft.com/office/powerpoint/2010/main" val="2682694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pPr marL="177845" indent="-177845" defTabSz="948507">
              <a:defRPr/>
            </a:pPr>
            <a:r>
              <a:rPr lang="en-US" spc="-1" dirty="0">
                <a:latin typeface="Arial"/>
              </a:rPr>
              <a:t>Makes talking to IIO devices REALLY easy – as close to trivial as possible.</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30</a:t>
            </a:fld>
            <a:endParaRPr lang="en-US"/>
          </a:p>
        </p:txBody>
      </p:sp>
    </p:spTree>
    <p:extLst>
      <p:ext uri="{BB962C8B-B14F-4D97-AF65-F5344CB8AC3E}">
        <p14:creationId xmlns:p14="http://schemas.microsoft.com/office/powerpoint/2010/main" val="2089337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Let’s dwell on this slide for a minute… the SAME identical Python code can run:</a:t>
            </a:r>
          </a:p>
          <a:p>
            <a:pPr lvl="1"/>
            <a:r>
              <a:rPr lang="en-US" dirty="0"/>
              <a:t>Directly on the Raspberry Pi, talking directly to the </a:t>
            </a:r>
            <a:r>
              <a:rPr lang="en-US" dirty="0" err="1"/>
              <a:t>iio</a:t>
            </a:r>
            <a:r>
              <a:rPr lang="en-US" dirty="0"/>
              <a:t> API (Needs root privilege to write anything)</a:t>
            </a:r>
          </a:p>
          <a:p>
            <a:pPr lvl="1"/>
            <a:r>
              <a:rPr lang="en-US" dirty="0"/>
              <a:t>Directly on the Raspberry Pi, talking over network to the IIO Daemon (super handy for avoiding permission conflicts)</a:t>
            </a:r>
          </a:p>
          <a:p>
            <a:pPr lvl="1"/>
            <a:r>
              <a:rPr lang="en-US" dirty="0"/>
              <a:t>On a remote Win/Mac/Linux machine, connected via </a:t>
            </a:r>
            <a:r>
              <a:rPr lang="en-US" dirty="0" err="1"/>
              <a:t>WiFi</a:t>
            </a:r>
            <a:endParaRPr lang="en-US" dirty="0"/>
          </a:p>
          <a:p>
            <a:pPr lvl="1"/>
            <a:r>
              <a:rPr lang="en-US" dirty="0"/>
              <a:t>On a remote Win/Mac/Linux machine, connected via USB (like the ADALM-Pluto, ADALM2000)</a:t>
            </a:r>
          </a:p>
          <a:p>
            <a:pPr lvl="1"/>
            <a:r>
              <a:rPr lang="en-US" dirty="0"/>
              <a:t>On a remote Win/Mac/Linux machine, connected over serial (not the Raspberry Pi at the moment, but the no-OS example uses this.)</a:t>
            </a:r>
          </a:p>
        </p:txBody>
      </p:sp>
      <p:sp>
        <p:nvSpPr>
          <p:cNvPr id="4" name="Slide Number Placeholder 3"/>
          <p:cNvSpPr>
            <a:spLocks noGrp="1"/>
          </p:cNvSpPr>
          <p:nvPr>
            <p:ph type="sldNum" sz="quarter" idx="5"/>
          </p:nvPr>
        </p:nvSpPr>
        <p:spPr/>
        <p:txBody>
          <a:bodyPr/>
          <a:lstStyle/>
          <a:p>
            <a:fld id="{900B8651-D313-4300-801F-836567026953}" type="slidenum">
              <a:rPr lang="en-US" smtClean="0"/>
              <a:pPr/>
              <a:t>31</a:t>
            </a:fld>
            <a:endParaRPr lang="en-US"/>
          </a:p>
        </p:txBody>
      </p:sp>
    </p:spTree>
    <p:extLst>
      <p:ext uri="{BB962C8B-B14F-4D97-AF65-F5344CB8AC3E}">
        <p14:creationId xmlns:p14="http://schemas.microsoft.com/office/powerpoint/2010/main" val="98170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32</a:t>
            </a:fld>
            <a:endParaRPr lang="en-US"/>
          </a:p>
        </p:txBody>
      </p:sp>
    </p:spTree>
    <p:extLst>
      <p:ext uri="{BB962C8B-B14F-4D97-AF65-F5344CB8AC3E}">
        <p14:creationId xmlns:p14="http://schemas.microsoft.com/office/powerpoint/2010/main" val="863688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33</a:t>
            </a:fld>
            <a:endParaRPr lang="en-US"/>
          </a:p>
        </p:txBody>
      </p:sp>
    </p:spTree>
    <p:extLst>
      <p:ext uri="{BB962C8B-B14F-4D97-AF65-F5344CB8AC3E}">
        <p14:creationId xmlns:p14="http://schemas.microsoft.com/office/powerpoint/2010/main" val="633230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34</a:t>
            </a:fld>
            <a:endParaRPr lang="en-US"/>
          </a:p>
        </p:txBody>
      </p:sp>
    </p:spTree>
    <p:extLst>
      <p:ext uri="{BB962C8B-B14F-4D97-AF65-F5344CB8AC3E}">
        <p14:creationId xmlns:p14="http://schemas.microsoft.com/office/powerpoint/2010/main" val="2491931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41</a:t>
            </a:fld>
            <a:endParaRPr lang="en-US"/>
          </a:p>
        </p:txBody>
      </p:sp>
    </p:spTree>
    <p:extLst>
      <p:ext uri="{BB962C8B-B14F-4D97-AF65-F5344CB8AC3E}">
        <p14:creationId xmlns:p14="http://schemas.microsoft.com/office/powerpoint/2010/main" val="105455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42</a:t>
            </a:fld>
            <a:endParaRPr lang="en-US"/>
          </a:p>
        </p:txBody>
      </p:sp>
    </p:spTree>
    <p:extLst>
      <p:ext uri="{BB962C8B-B14F-4D97-AF65-F5344CB8AC3E}">
        <p14:creationId xmlns:p14="http://schemas.microsoft.com/office/powerpoint/2010/main" val="424925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Presenter: </a:t>
            </a:r>
            <a:r>
              <a:rPr lang="en-US" b="1" dirty="0"/>
              <a:t>Don’t</a:t>
            </a:r>
            <a:r>
              <a:rPr lang="en-US" dirty="0"/>
              <a:t> read all of this slide, but do touch on the main bullets. </a:t>
            </a:r>
            <a:r>
              <a:rPr lang="en-US" b="1" dirty="0"/>
              <a:t>Do</a:t>
            </a:r>
            <a:r>
              <a:rPr lang="en-US" dirty="0"/>
              <a:t> go over the lower right block.</a:t>
            </a:r>
          </a:p>
        </p:txBody>
      </p:sp>
      <p:sp>
        <p:nvSpPr>
          <p:cNvPr id="4" name="Slide Number Placeholder 3"/>
          <p:cNvSpPr>
            <a:spLocks noGrp="1"/>
          </p:cNvSpPr>
          <p:nvPr>
            <p:ph type="sldNum" sz="quarter" idx="5"/>
          </p:nvPr>
        </p:nvSpPr>
        <p:spPr/>
        <p:txBody>
          <a:bodyPr/>
          <a:lstStyle/>
          <a:p>
            <a:fld id="{900B8651-D313-4300-801F-836567026953}" type="slidenum">
              <a:rPr lang="en-US" smtClean="0"/>
              <a:pPr/>
              <a:t>4</a:t>
            </a:fld>
            <a:endParaRPr lang="en-US"/>
          </a:p>
        </p:txBody>
      </p:sp>
    </p:spTree>
    <p:extLst>
      <p:ext uri="{BB962C8B-B14F-4D97-AF65-F5344CB8AC3E}">
        <p14:creationId xmlns:p14="http://schemas.microsoft.com/office/powerpoint/2010/main" val="3004494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After studying the curve tracer code, this shouldn’t look too intimidating. There is subtlety under the hood, but… you should be able to get oriented pretty quickly, and then turn around and orient your customer.</a:t>
            </a:r>
          </a:p>
        </p:txBody>
      </p:sp>
      <p:sp>
        <p:nvSpPr>
          <p:cNvPr id="4" name="Slide Number Placeholder 3"/>
          <p:cNvSpPr>
            <a:spLocks noGrp="1"/>
          </p:cNvSpPr>
          <p:nvPr>
            <p:ph type="sldNum" sz="quarter" idx="5"/>
          </p:nvPr>
        </p:nvSpPr>
        <p:spPr/>
        <p:txBody>
          <a:bodyPr/>
          <a:lstStyle/>
          <a:p>
            <a:fld id="{900B8651-D313-4300-801F-836567026953}" type="slidenum">
              <a:rPr lang="en-US" smtClean="0"/>
              <a:pPr/>
              <a:t>43</a:t>
            </a:fld>
            <a:endParaRPr lang="en-US"/>
          </a:p>
        </p:txBody>
      </p:sp>
    </p:spTree>
    <p:extLst>
      <p:ext uri="{BB962C8B-B14F-4D97-AF65-F5344CB8AC3E}">
        <p14:creationId xmlns:p14="http://schemas.microsoft.com/office/powerpoint/2010/main" val="3891338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The CN0569 is essentially an implementation of the flowchart in the ADPD2140 infrared light angle sensor </a:t>
            </a:r>
          </a:p>
          <a:p>
            <a:r>
              <a:rPr lang="en-US" dirty="0"/>
              <a:t> thought process behind the CN0569 architecture was that if we were to embed the algorithm into the processor, the first question customers would ask is for modifications. Customers can do this themselves, but it involves setting up the ADICUP3029 toolchain and getting familiar with the project structure. Some customers can handle this, others will find it an annoyance.</a:t>
            </a:r>
          </a:p>
          <a:p>
            <a:r>
              <a:rPr lang="en-US" dirty="0"/>
              <a:t>Thus we implemented the project as a tinyiiod server on the ADICUP3029 board, with all of the intelligence implemented in Python on a host PC. This makes it super easy for a customer to make changes, figure out exactly what they want, THEN migrate to a fully embedded solution.</a:t>
            </a:r>
          </a:p>
        </p:txBody>
      </p:sp>
      <p:sp>
        <p:nvSpPr>
          <p:cNvPr id="4" name="Slide Number Placeholder 3"/>
          <p:cNvSpPr>
            <a:spLocks noGrp="1"/>
          </p:cNvSpPr>
          <p:nvPr>
            <p:ph type="sldNum" sz="quarter" idx="5"/>
          </p:nvPr>
        </p:nvSpPr>
        <p:spPr/>
        <p:txBody>
          <a:bodyPr/>
          <a:lstStyle/>
          <a:p>
            <a:fld id="{900B8651-D313-4300-801F-836567026953}" type="slidenum">
              <a:rPr lang="en-US" smtClean="0"/>
              <a:pPr/>
              <a:t>44</a:t>
            </a:fld>
            <a:endParaRPr lang="en-US"/>
          </a:p>
        </p:txBody>
      </p:sp>
    </p:spTree>
    <p:extLst>
      <p:ext uri="{BB962C8B-B14F-4D97-AF65-F5344CB8AC3E}">
        <p14:creationId xmlns:p14="http://schemas.microsoft.com/office/powerpoint/2010/main" val="571010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Noe Quintero (LiDAR application engineer) spent a few hours with the Pluto, then cranked out a usable customer-facing GUI in a matter of days.</a:t>
            </a:r>
          </a:p>
          <a:p>
            <a:endParaRPr lang="en-US" dirty="0"/>
          </a:p>
          <a:p>
            <a:r>
              <a:rPr lang="en-US" dirty="0"/>
              <a:t>Punchline: This all looks pretty similar from the software viewpoint.</a:t>
            </a:r>
          </a:p>
          <a:p>
            <a:endParaRPr lang="en-US" dirty="0"/>
          </a:p>
          <a:p>
            <a:r>
              <a:rPr lang="en-US" dirty="0"/>
              <a:t>Facilitates this conversation:</a:t>
            </a:r>
          </a:p>
          <a:p>
            <a:endParaRPr lang="en-US" dirty="0"/>
          </a:p>
          <a:p>
            <a:r>
              <a:rPr lang="en-US" dirty="0"/>
              <a:t>Customer: “Can I have the GUI source?”</a:t>
            </a:r>
          </a:p>
          <a:p>
            <a:r>
              <a:rPr lang="en-US" dirty="0"/>
              <a:t>ADI: “Sure, you’ll probably want to write your own top application, but everything at </a:t>
            </a:r>
            <a:r>
              <a:rPr lang="en-US" dirty="0" err="1"/>
              <a:t>libiio</a:t>
            </a:r>
            <a:r>
              <a:rPr lang="en-US" dirty="0"/>
              <a:t> layer and lower is production worthy.”</a:t>
            </a:r>
          </a:p>
          <a:p>
            <a:endParaRPr lang="en-US" dirty="0"/>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45</a:t>
            </a:fld>
            <a:endParaRPr lang="en-US"/>
          </a:p>
        </p:txBody>
      </p:sp>
    </p:spTree>
    <p:extLst>
      <p:ext uri="{BB962C8B-B14F-4D97-AF65-F5344CB8AC3E}">
        <p14:creationId xmlns:p14="http://schemas.microsoft.com/office/powerpoint/2010/main" val="1562344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Don’t let this freak you out. Look at what we’ve got here – a few tens of lines of Python code, implementing a full-blown network analyzer!</a:t>
            </a:r>
          </a:p>
          <a:p>
            <a:r>
              <a:rPr lang="en-US" dirty="0"/>
              <a:t>This is a real example – In developing a methodology for measuring the PSRR of mixed-signal components, in order to answer a very important question: “Do I REALLY need an LDO on every single supply rail?”</a:t>
            </a:r>
          </a:p>
          <a:p>
            <a:r>
              <a:rPr lang="en-US" dirty="0"/>
              <a:t>Fundamentally, this measurement involves corrupting a power rail with a known frequency, measure the effect on the output data. The effect may be subtle, and may not even be in the analog domain (like bit error rate, or other parameter.)</a:t>
            </a:r>
          </a:p>
          <a:p>
            <a:endParaRPr lang="en-US" dirty="0"/>
          </a:p>
          <a:p>
            <a:r>
              <a:rPr lang="en-US" dirty="0"/>
              <a:t>So in order to get to proof-of-concept, we distilled the problem down into elementary steps:</a:t>
            </a:r>
          </a:p>
          <a:p>
            <a:pPr lvl="1"/>
            <a:r>
              <a:rPr lang="en-US" dirty="0"/>
              <a:t>Wiggle a signal generator at some frequency / amplitude / waveform</a:t>
            </a:r>
          </a:p>
          <a:p>
            <a:pPr lvl="1"/>
            <a:r>
              <a:rPr lang="en-US" dirty="0"/>
              <a:t>Capture data</a:t>
            </a:r>
          </a:p>
          <a:p>
            <a:pPr lvl="1"/>
            <a:r>
              <a:rPr lang="en-US" dirty="0"/>
              <a:t>Perform some dummy analysis (to be replaced by actual </a:t>
            </a:r>
            <a:r>
              <a:rPr lang="en-US"/>
              <a:t>PSRR calculation </a:t>
            </a:r>
            <a:r>
              <a:rPr lang="en-US" dirty="0"/>
              <a:t>math)</a:t>
            </a:r>
          </a:p>
          <a:p>
            <a:pPr lvl="1"/>
            <a:r>
              <a:rPr lang="en-US" dirty="0"/>
              <a:t>Step and repeat.</a:t>
            </a:r>
          </a:p>
        </p:txBody>
      </p:sp>
      <p:sp>
        <p:nvSpPr>
          <p:cNvPr id="4" name="Slide Number Placeholder 3"/>
          <p:cNvSpPr>
            <a:spLocks noGrp="1"/>
          </p:cNvSpPr>
          <p:nvPr>
            <p:ph type="sldNum" sz="quarter" idx="5"/>
          </p:nvPr>
        </p:nvSpPr>
        <p:spPr/>
        <p:txBody>
          <a:bodyPr/>
          <a:lstStyle/>
          <a:p>
            <a:fld id="{900B8651-D313-4300-801F-836567026953}" type="slidenum">
              <a:rPr lang="en-US" smtClean="0"/>
              <a:pPr/>
              <a:t>46</a:t>
            </a:fld>
            <a:endParaRPr lang="en-US"/>
          </a:p>
        </p:txBody>
      </p:sp>
    </p:spTree>
    <p:extLst>
      <p:ext uri="{BB962C8B-B14F-4D97-AF65-F5344CB8AC3E}">
        <p14:creationId xmlns:p14="http://schemas.microsoft.com/office/powerpoint/2010/main" val="1109430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48</a:t>
            </a:fld>
            <a:endParaRPr lang="en-US"/>
          </a:p>
        </p:txBody>
      </p:sp>
    </p:spTree>
    <p:extLst>
      <p:ext uri="{BB962C8B-B14F-4D97-AF65-F5344CB8AC3E}">
        <p14:creationId xmlns:p14="http://schemas.microsoft.com/office/powerpoint/2010/main" val="1045135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49</a:t>
            </a:fld>
            <a:endParaRPr lang="en-US"/>
          </a:p>
        </p:txBody>
      </p:sp>
    </p:spTree>
    <p:extLst>
      <p:ext uri="{BB962C8B-B14F-4D97-AF65-F5344CB8AC3E}">
        <p14:creationId xmlns:p14="http://schemas.microsoft.com/office/powerpoint/2010/main" val="356401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pPr marL="177845" indent="-177845" defTabSz="948507">
              <a:defRPr/>
            </a:pPr>
            <a:r>
              <a:rPr lang="en-US" spc="-1" dirty="0">
                <a:latin typeface="Arial"/>
              </a:rPr>
              <a:t>Really, it’s to build a toolbox of skills related to using device drivers – not anything super complicated, but skills that will help you ask the right questions when acting as the “bridge” between the ADI factory and your customer.</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6</a:t>
            </a:fld>
            <a:endParaRPr lang="en-US"/>
          </a:p>
        </p:txBody>
      </p:sp>
    </p:spTree>
    <p:extLst>
      <p:ext uri="{BB962C8B-B14F-4D97-AF65-F5344CB8AC3E}">
        <p14:creationId xmlns:p14="http://schemas.microsoft.com/office/powerpoint/2010/main" val="329272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Well, here is one possibility. How do I take a MASSIVELY complicated device like the ADPD410x family, and boil it down into something that a sensor expert, chemist, or water quality scientist can bite off and chew and do something useful with it?</a:t>
            </a:r>
          </a:p>
          <a:p>
            <a:r>
              <a:rPr lang="en-US" dirty="0"/>
              <a:t>Here’s one way – give the customer a reference design in the form of a “server” in which they can configure channels and grab data from them with a minimum of hassle.</a:t>
            </a:r>
          </a:p>
          <a:p>
            <a:r>
              <a:rPr lang="en-US" dirty="0"/>
              <a:t>And what if the board could be accessed in a consistent manner from Python, C, C#, MATLAB? Sounds like a pretty good deal…</a:t>
            </a:r>
          </a:p>
          <a:p>
            <a:endParaRPr lang="en-US" dirty="0"/>
          </a:p>
          <a:p>
            <a:r>
              <a:rPr lang="en-US" dirty="0"/>
              <a:t>Distill (verb): extract the essential meaning or most important aspects of.</a:t>
            </a:r>
          </a:p>
          <a:p>
            <a:pPr lvl="1"/>
            <a:r>
              <a:rPr lang="en-US" dirty="0"/>
              <a:t>"my travel notes were distilled into a book“</a:t>
            </a:r>
          </a:p>
          <a:p>
            <a:pPr lvl="1"/>
            <a:r>
              <a:rPr lang="en-US" dirty="0"/>
              <a:t>“The customer’s </a:t>
            </a:r>
            <a:r>
              <a:rPr lang="en-US" dirty="0" err="1"/>
              <a:t>transmorgaphier</a:t>
            </a:r>
            <a:r>
              <a:rPr lang="en-US" dirty="0"/>
              <a:t> was distilled into a ramping phased locked loop that requires 1% linearity, and 100ppm frequency accuracy at the endpoints.”</a:t>
            </a:r>
          </a:p>
          <a:p>
            <a:pPr lvl="2"/>
            <a:r>
              <a:rPr lang="en-US" dirty="0"/>
              <a:t>(There is no such thing as a </a:t>
            </a:r>
            <a:r>
              <a:rPr lang="en-US" dirty="0" err="1"/>
              <a:t>transmorgaphier</a:t>
            </a:r>
            <a:r>
              <a:rPr lang="en-US" dirty="0"/>
              <a:t>. But you get the idea – extract the important specifications, what needs to be controlled, what can be ignored during proof of concept.)</a:t>
            </a:r>
          </a:p>
          <a:p>
            <a:pPr lvl="1"/>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7</a:t>
            </a:fld>
            <a:endParaRPr lang="en-US"/>
          </a:p>
        </p:txBody>
      </p:sp>
    </p:spTree>
    <p:extLst>
      <p:ext uri="{BB962C8B-B14F-4D97-AF65-F5344CB8AC3E}">
        <p14:creationId xmlns:p14="http://schemas.microsoft.com/office/powerpoint/2010/main" val="1428594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8</a:t>
            </a:fld>
            <a:endParaRPr lang="en-US"/>
          </a:p>
        </p:txBody>
      </p:sp>
    </p:spTree>
    <p:extLst>
      <p:ext uri="{BB962C8B-B14F-4D97-AF65-F5344CB8AC3E}">
        <p14:creationId xmlns:p14="http://schemas.microsoft.com/office/powerpoint/2010/main" val="444213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These three devices are being heavily promoted. After this workshop, you should be able to guide the customer to writing their own “just enough software” to analyze ADC data with “</a:t>
            </a:r>
            <a:r>
              <a:rPr lang="en-US" dirty="0" err="1"/>
              <a:t>customer_analysis_function</a:t>
            </a:r>
            <a:r>
              <a:rPr lang="en-US" dirty="0"/>
              <a:t>”, and send data to a DAC from “</a:t>
            </a:r>
            <a:r>
              <a:rPr lang="en-US" dirty="0" err="1"/>
              <a:t>customer_waveform_generator</a:t>
            </a:r>
            <a:r>
              <a:rPr lang="en-US" dirty="0"/>
              <a:t>”.</a:t>
            </a:r>
          </a:p>
          <a:p>
            <a:endParaRPr lang="en-US" dirty="0"/>
          </a:p>
          <a:p>
            <a:r>
              <a:rPr lang="en-US" dirty="0"/>
              <a:t>There may still be quite a bit of work after these initial proof of concept snippets – but if you can get to this point, you’ve climbed a significant portion of the learning curve. (And ideally, sold the customer’s software engineer on the part!)</a:t>
            </a:r>
          </a:p>
        </p:txBody>
      </p:sp>
      <p:sp>
        <p:nvSpPr>
          <p:cNvPr id="4" name="Slide Number Placeholder 3"/>
          <p:cNvSpPr>
            <a:spLocks noGrp="1"/>
          </p:cNvSpPr>
          <p:nvPr>
            <p:ph type="sldNum" sz="quarter" idx="5"/>
          </p:nvPr>
        </p:nvSpPr>
        <p:spPr/>
        <p:txBody>
          <a:bodyPr/>
          <a:lstStyle/>
          <a:p>
            <a:fld id="{900B8651-D313-4300-801F-836567026953}" type="slidenum">
              <a:rPr lang="en-US" smtClean="0"/>
              <a:pPr/>
              <a:t>9</a:t>
            </a:fld>
            <a:endParaRPr lang="en-US"/>
          </a:p>
        </p:txBody>
      </p:sp>
    </p:spTree>
    <p:extLst>
      <p:ext uri="{BB962C8B-B14F-4D97-AF65-F5344CB8AC3E}">
        <p14:creationId xmlns:p14="http://schemas.microsoft.com/office/powerpoint/2010/main" val="270118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pPr marL="177845" indent="-177845" defTabSz="948507">
              <a:defRPr/>
            </a:pPr>
            <a:r>
              <a:rPr lang="en-US" dirty="0"/>
              <a:t>https://www.instructables.com/Transistor-Curve-Tracer/</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10</a:t>
            </a:fld>
            <a:endParaRPr lang="en-US"/>
          </a:p>
        </p:txBody>
      </p:sp>
    </p:spTree>
    <p:extLst>
      <p:ext uri="{BB962C8B-B14F-4D97-AF65-F5344CB8AC3E}">
        <p14:creationId xmlns:p14="http://schemas.microsoft.com/office/powerpoint/2010/main" val="403474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Show of hands – who feels comfortable with this? Chances are, it’s trivial for the </a:t>
            </a:r>
            <a:r>
              <a:rPr lang="en-US" dirty="0" err="1"/>
              <a:t>anlaog</a:t>
            </a:r>
            <a:r>
              <a:rPr lang="en-US" dirty="0"/>
              <a:t> gurus. For the software gurus – what better place to start learning some analog than a little circuit like this ? </a:t>
            </a:r>
            <a:r>
              <a:rPr lang="en-US" dirty="0">
                <a:sym typeface="Wingdings" panose="05000000000000000000" pitchFamily="2" charset="2"/>
              </a:rPr>
              <a:t></a:t>
            </a:r>
          </a:p>
          <a:p>
            <a:r>
              <a:rPr lang="en-US" dirty="0">
                <a:sym typeface="Wingdings" panose="05000000000000000000" pitchFamily="2" charset="2"/>
              </a:rPr>
              <a:t>The first measurement we want to evaluate with the CT001 is collector current curves for the 2N3904, the most common transistor on the planet.</a:t>
            </a:r>
          </a:p>
          <a:p>
            <a:r>
              <a:rPr lang="en-US" dirty="0">
                <a:sym typeface="Wingdings" panose="05000000000000000000" pitchFamily="2" charset="2"/>
              </a:rPr>
              <a:t>If you win one of the U-solder-it op-amps, you will get a pile of these.</a:t>
            </a:r>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11</a:t>
            </a:fld>
            <a:endParaRPr lang="en-US"/>
          </a:p>
        </p:txBody>
      </p:sp>
    </p:spTree>
    <p:extLst>
      <p:ext uri="{BB962C8B-B14F-4D97-AF65-F5344CB8AC3E}">
        <p14:creationId xmlns:p14="http://schemas.microsoft.com/office/powerpoint/2010/main" val="1344416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1801A5-8B97-4248-BC1F-30EED1BE8E2A}"/>
              </a:ext>
            </a:extLst>
          </p:cNvPr>
          <p:cNvSpPr txBox="1"/>
          <p:nvPr userDrawn="1"/>
        </p:nvSpPr>
        <p:spPr>
          <a:xfrm>
            <a:off x="2836333" y="-11006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dirty="0">
              <a:solidFill>
                <a:srgbClr val="000000"/>
              </a:solidFill>
            </a:endParaRPr>
          </a:p>
        </p:txBody>
      </p:sp>
      <p:pic>
        <p:nvPicPr>
          <p:cNvPr id="25" name="Graphic 24">
            <a:extLst>
              <a:ext uri="{FF2B5EF4-FFF2-40B4-BE49-F238E27FC236}">
                <a16:creationId xmlns:a16="http://schemas.microsoft.com/office/drawing/2014/main" id="{9C0A6AB0-9BB4-1E43-9F1F-3CEBCAC113F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983" t="31368" r="520" b="18339"/>
          <a:stretch/>
        </p:blipFill>
        <p:spPr>
          <a:xfrm>
            <a:off x="0" y="-5203"/>
            <a:ext cx="12192000" cy="6863204"/>
          </a:xfrm>
          <a:prstGeom prst="rect">
            <a:avLst/>
          </a:prstGeom>
        </p:spPr>
      </p:pic>
      <p:sp>
        <p:nvSpPr>
          <p:cNvPr id="26" name="Rectangle 25">
            <a:extLst>
              <a:ext uri="{FF2B5EF4-FFF2-40B4-BE49-F238E27FC236}">
                <a16:creationId xmlns:a16="http://schemas.microsoft.com/office/drawing/2014/main" id="{91B97B1F-8B2D-7041-9104-AECAAA0D72FD}"/>
              </a:ext>
            </a:extLst>
          </p:cNvPr>
          <p:cNvSpPr/>
          <p:nvPr userDrawn="1"/>
        </p:nvSpPr>
        <p:spPr>
          <a:xfrm>
            <a:off x="0" y="-5204"/>
            <a:ext cx="6281680" cy="6863204"/>
          </a:xfrm>
          <a:prstGeom prst="rect">
            <a:avLst/>
          </a:prstGeom>
          <a:gradFill>
            <a:gsLst>
              <a:gs pos="0">
                <a:schemeClr val="accent2">
                  <a:lumMod val="50000"/>
                  <a:alpha val="0"/>
                </a:schemeClr>
              </a:gs>
              <a:gs pos="100000">
                <a:schemeClr val="accent2">
                  <a:lumMod val="50000"/>
                  <a:alpha val="49901"/>
                </a:schemeClr>
              </a:gs>
            </a:gsLst>
            <a:lin ang="10800000" scaled="1"/>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16">
            <a:extLst>
              <a:ext uri="{FF2B5EF4-FFF2-40B4-BE49-F238E27FC236}">
                <a16:creationId xmlns:a16="http://schemas.microsoft.com/office/drawing/2014/main" id="{68BA96D0-D231-8543-9A40-53B148E3E27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47472" y="412047"/>
            <a:ext cx="1546299" cy="623945"/>
          </a:xfrm>
          <a:prstGeom prst="rect">
            <a:avLst/>
          </a:prstGeom>
        </p:spPr>
      </p:pic>
      <p:sp>
        <p:nvSpPr>
          <p:cNvPr id="28" name="Text Placeholder 2">
            <a:extLst>
              <a:ext uri="{FF2B5EF4-FFF2-40B4-BE49-F238E27FC236}">
                <a16:creationId xmlns:a16="http://schemas.microsoft.com/office/drawing/2014/main" id="{0BAFA5AC-215B-3841-96C1-5949DA8341F2}"/>
              </a:ext>
            </a:extLst>
          </p:cNvPr>
          <p:cNvSpPr>
            <a:spLocks noGrp="1"/>
          </p:cNvSpPr>
          <p:nvPr>
            <p:ph type="body" idx="1" hasCustomPrompt="1"/>
          </p:nvPr>
        </p:nvSpPr>
        <p:spPr>
          <a:xfrm>
            <a:off x="342900" y="4587041"/>
            <a:ext cx="5570538" cy="276999"/>
          </a:xfrm>
        </p:spPr>
        <p:txBody>
          <a:bodyPr wrap="square" tIns="0" anchor="t">
            <a:spAutoFit/>
          </a:bodyPr>
          <a:lstStyle>
            <a:lvl1pPr marL="0" indent="0">
              <a:lnSpc>
                <a:spcPct val="90000"/>
              </a:lnSpc>
              <a:spcBef>
                <a:spcPts val="0"/>
              </a:spcBef>
              <a:buNone/>
              <a:defRPr lang="en-US" sz="2000" b="0" i="0" kern="1200" cap="none" baseline="0" dirty="0">
                <a:solidFill>
                  <a:schemeClr val="accent1">
                    <a:lumMod val="20000"/>
                    <a:lumOff val="80000"/>
                  </a:schemeClr>
                </a:solidFill>
                <a:latin typeface="Barlow"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457200" rtl="0" eaLnBrk="1" latinLnBrk="0" hangingPunct="1">
              <a:spcBef>
                <a:spcPct val="20000"/>
              </a:spcBef>
              <a:buClr>
                <a:schemeClr val="bg2"/>
              </a:buClr>
              <a:buSzPct val="65000"/>
              <a:buFont typeface="Barlow"/>
              <a:buNone/>
            </a:pPr>
            <a:r>
              <a:rPr lang="en-US" dirty="0"/>
              <a:t>Click to Add Presenter/Subheading</a:t>
            </a:r>
          </a:p>
        </p:txBody>
      </p:sp>
      <p:sp>
        <p:nvSpPr>
          <p:cNvPr id="29" name="Text Placeholder 6">
            <a:extLst>
              <a:ext uri="{FF2B5EF4-FFF2-40B4-BE49-F238E27FC236}">
                <a16:creationId xmlns:a16="http://schemas.microsoft.com/office/drawing/2014/main" id="{07DA987C-20E5-6645-A0B0-F16877035E4C}"/>
              </a:ext>
            </a:extLst>
          </p:cNvPr>
          <p:cNvSpPr>
            <a:spLocks noGrp="1"/>
          </p:cNvSpPr>
          <p:nvPr>
            <p:ph type="body" sz="quarter" idx="12" hasCustomPrompt="1"/>
          </p:nvPr>
        </p:nvSpPr>
        <p:spPr>
          <a:xfrm>
            <a:off x="342900" y="3824707"/>
            <a:ext cx="5570538" cy="664797"/>
          </a:xfrm>
          <a:prstGeom prst="rect">
            <a:avLst/>
          </a:prstGeom>
        </p:spPr>
        <p:txBody>
          <a:bodyPr wrap="square" lIns="0" tIns="0" rIns="0" bIns="0" anchor="b">
            <a:spAutoFit/>
          </a:bodyPr>
          <a:lstStyle>
            <a:lvl1pPr marL="0" indent="0">
              <a:lnSpc>
                <a:spcPct val="90000"/>
              </a:lnSpc>
              <a:buNone/>
              <a:defRPr lang="en-US" sz="4800" b="0" i="0" kern="1200" baseline="0" dirty="0">
                <a:solidFill>
                  <a:schemeClr val="bg1"/>
                </a:solidFill>
                <a:latin typeface="Barlow" pitchFamily="2" charset="77"/>
                <a:ea typeface="+mj-ea"/>
                <a:cs typeface="+mj-cs"/>
              </a:defRPr>
            </a:lvl1pPr>
          </a:lstStyle>
          <a:p>
            <a:pPr marL="0" lvl="0" indent="0" algn="l" defTabSz="457200" rtl="0" eaLnBrk="1" latinLnBrk="0" hangingPunct="1">
              <a:spcBef>
                <a:spcPts val="1000"/>
              </a:spcBef>
              <a:buClr>
                <a:schemeClr val="bg2"/>
              </a:buClr>
              <a:buSzPct val="75000"/>
              <a:buFont typeface="Barlow"/>
              <a:buNone/>
            </a:pPr>
            <a:r>
              <a:rPr lang="en-US" dirty="0"/>
              <a:t>Click to Edit</a:t>
            </a:r>
          </a:p>
        </p:txBody>
      </p:sp>
      <p:sp>
        <p:nvSpPr>
          <p:cNvPr id="30" name="Rectangle 29">
            <a:extLst>
              <a:ext uri="{FF2B5EF4-FFF2-40B4-BE49-F238E27FC236}">
                <a16:creationId xmlns:a16="http://schemas.microsoft.com/office/drawing/2014/main" id="{C11C654B-FE14-FB45-8249-7D9D92995BA2}"/>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3" name="Footer Placeholder 1">
            <a:extLst>
              <a:ext uri="{FF2B5EF4-FFF2-40B4-BE49-F238E27FC236}">
                <a16:creationId xmlns:a16="http://schemas.microsoft.com/office/drawing/2014/main" id="{7084A994-876E-774C-A507-104A2FF008FC}"/>
              </a:ext>
            </a:extLst>
          </p:cNvPr>
          <p:cNvSpPr>
            <a:spLocks noGrp="1"/>
          </p:cNvSpPr>
          <p:nvPr>
            <p:ph type="ftr" sz="quarter" idx="3"/>
          </p:nvPr>
        </p:nvSpPr>
        <p:spPr>
          <a:xfrm>
            <a:off x="342900" y="6616018"/>
            <a:ext cx="8059640" cy="241982"/>
          </a:xfrm>
          <a:prstGeom prst="rect">
            <a:avLst/>
          </a:prstGeom>
          <a:noFill/>
        </p:spPr>
        <p:txBody>
          <a:bodyPr vert="horz" lIns="0" tIns="0" rIns="182880" bIns="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4" name="Slide Number Placeholder 3">
            <a:extLst>
              <a:ext uri="{FF2B5EF4-FFF2-40B4-BE49-F238E27FC236}">
                <a16:creationId xmlns:a16="http://schemas.microsoft.com/office/drawing/2014/main" id="{DFC1328E-D267-9B45-9570-96B12FEA03CE}"/>
              </a:ext>
            </a:extLst>
          </p:cNvPr>
          <p:cNvSpPr>
            <a:spLocks noGrp="1"/>
          </p:cNvSpPr>
          <p:nvPr>
            <p:ph type="sldNum" sz="quarter" idx="4"/>
          </p:nvPr>
        </p:nvSpPr>
        <p:spPr>
          <a:xfrm>
            <a:off x="10629901" y="6613018"/>
            <a:ext cx="1219199" cy="241982"/>
          </a:xfrm>
          <a:prstGeom prst="rect">
            <a:avLst/>
          </a:prstGeom>
        </p:spPr>
        <p:txBody>
          <a:bodyPr vert="horz" lIns="182880" tIns="0" rIns="0" bIns="0" rtlCol="0" anchor="ctr" anchorCtr="0"/>
          <a:lstStyle>
            <a:lvl1pPr algn="r">
              <a:lnSpc>
                <a:spcPct val="80000"/>
              </a:lnSpc>
              <a:defRPr kumimoji="0" lang="en-US" sz="1000" b="1" i="0" u="none" strike="noStrike" cap="none" spc="0" normalizeH="0" baseline="0" smtClean="0">
                <a:ln>
                  <a:noFill/>
                </a:ln>
                <a:solidFill>
                  <a:schemeClr val="bg1"/>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5" name="Date Placeholder 3">
            <a:extLst>
              <a:ext uri="{FF2B5EF4-FFF2-40B4-BE49-F238E27FC236}">
                <a16:creationId xmlns:a16="http://schemas.microsoft.com/office/drawing/2014/main" id="{EA1B3B0B-FCA0-194C-BBF9-5976E2040531}"/>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1367901E-C7B2-4318-9184-6D9088BE13EC}" type="datetime1">
              <a:rPr lang="en-US" smtClean="0"/>
              <a:t>9/23/2024</a:t>
            </a:fld>
            <a:endParaRPr lang="en-US" dirty="0"/>
          </a:p>
        </p:txBody>
      </p:sp>
    </p:spTree>
    <p:extLst>
      <p:ext uri="{BB962C8B-B14F-4D97-AF65-F5344CB8AC3E}">
        <p14:creationId xmlns:p14="http://schemas.microsoft.com/office/powerpoint/2010/main" val="280981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6096000" y="1066800"/>
            <a:ext cx="6096000" cy="2484812"/>
          </a:xfrm>
          <a:solidFill>
            <a:schemeClr val="accent5">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endParaRPr lang="en-US" dirty="0"/>
          </a:p>
        </p:txBody>
      </p:sp>
      <p:sp>
        <p:nvSpPr>
          <p:cNvPr id="6" name="Content Placeholder 2"/>
          <p:cNvSpPr>
            <a:spLocks noGrp="1"/>
          </p:cNvSpPr>
          <p:nvPr>
            <p:ph idx="10"/>
          </p:nvPr>
        </p:nvSpPr>
        <p:spPr>
          <a:xfrm>
            <a:off x="0" y="1066800"/>
            <a:ext cx="6095999" cy="2484812"/>
          </a:xfrm>
          <a:solidFill>
            <a:schemeClr val="accent2">
              <a:alpha val="60000"/>
            </a:schemeClr>
          </a:solidFill>
        </p:spPr>
        <p:txBody>
          <a:bodyPr lIns="347472" tIns="91440" rIns="320040" bIns="91440"/>
          <a:lstStyle>
            <a:lvl1pPr>
              <a:buClr>
                <a:schemeClr val="bg1"/>
              </a:buCl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096000" y="3551612"/>
            <a:ext cx="6096000" cy="2430088"/>
          </a:xfrm>
          <a:solidFill>
            <a:schemeClr val="accent1">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endParaRPr lang="en-US" dirty="0"/>
          </a:p>
        </p:txBody>
      </p:sp>
      <p:sp>
        <p:nvSpPr>
          <p:cNvPr id="12" name="Content Placeholder 2"/>
          <p:cNvSpPr>
            <a:spLocks noGrp="1"/>
          </p:cNvSpPr>
          <p:nvPr>
            <p:ph idx="12"/>
          </p:nvPr>
        </p:nvSpPr>
        <p:spPr>
          <a:xfrm>
            <a:off x="1" y="3551612"/>
            <a:ext cx="6095998" cy="2430088"/>
          </a:xfrm>
          <a:solidFill>
            <a:schemeClr val="accent4">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endParaRPr lang="en-US" dirty="0"/>
          </a:p>
        </p:txBody>
      </p:sp>
      <p:sp>
        <p:nvSpPr>
          <p:cNvPr id="18" name="Title 5">
            <a:extLst>
              <a:ext uri="{FF2B5EF4-FFF2-40B4-BE49-F238E27FC236}">
                <a16:creationId xmlns:a16="http://schemas.microsoft.com/office/drawing/2014/main" id="{78A798C7-B50B-7E4B-8914-EB9EDEF6267F}"/>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10" name="Footer Placeholder 1">
            <a:extLst>
              <a:ext uri="{FF2B5EF4-FFF2-40B4-BE49-F238E27FC236}">
                <a16:creationId xmlns:a16="http://schemas.microsoft.com/office/drawing/2014/main" id="{234AD3D5-18D6-D040-A654-F65E86628A9A}"/>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3" name="Slide Number Placeholder 3">
            <a:extLst>
              <a:ext uri="{FF2B5EF4-FFF2-40B4-BE49-F238E27FC236}">
                <a16:creationId xmlns:a16="http://schemas.microsoft.com/office/drawing/2014/main" id="{18A8F755-7B54-D848-9B7D-B559785B80B0}"/>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4" name="Date Placeholder 3">
            <a:extLst>
              <a:ext uri="{FF2B5EF4-FFF2-40B4-BE49-F238E27FC236}">
                <a16:creationId xmlns:a16="http://schemas.microsoft.com/office/drawing/2014/main" id="{4DF077A6-9EEC-3748-B39E-00D917E612A9}"/>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BD464F28-D95E-495E-B82F-21E16EB9C4B0}" type="datetime1">
              <a:rPr lang="en-US" smtClean="0"/>
              <a:t>9/23/2024</a:t>
            </a:fld>
            <a:endParaRPr lang="en-US" dirty="0"/>
          </a:p>
        </p:txBody>
      </p:sp>
    </p:spTree>
    <p:extLst>
      <p:ext uri="{BB962C8B-B14F-4D97-AF65-F5344CB8AC3E}">
        <p14:creationId xmlns:p14="http://schemas.microsoft.com/office/powerpoint/2010/main" val="23567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7" name="Content Placeholder 2"/>
          <p:cNvSpPr>
            <a:spLocks noGrp="1"/>
          </p:cNvSpPr>
          <p:nvPr>
            <p:ph idx="11"/>
          </p:nvPr>
        </p:nvSpPr>
        <p:spPr>
          <a:xfrm>
            <a:off x="0" y="1066799"/>
            <a:ext cx="12192000" cy="2446021"/>
          </a:xfrm>
          <a:solidFill>
            <a:schemeClr val="accent2">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endParaRPr lang="en-US" dirty="0"/>
          </a:p>
        </p:txBody>
      </p:sp>
      <p:sp>
        <p:nvSpPr>
          <p:cNvPr id="8" name="Content Placeholder 2"/>
          <p:cNvSpPr>
            <a:spLocks noGrp="1"/>
          </p:cNvSpPr>
          <p:nvPr>
            <p:ph idx="12"/>
          </p:nvPr>
        </p:nvSpPr>
        <p:spPr>
          <a:xfrm>
            <a:off x="0" y="3535679"/>
            <a:ext cx="12192000" cy="2446021"/>
          </a:xfrm>
          <a:solidFill>
            <a:schemeClr val="accent2">
              <a:alpha val="4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endParaRPr lang="en-US" dirty="0"/>
          </a:p>
        </p:txBody>
      </p:sp>
      <p:sp>
        <p:nvSpPr>
          <p:cNvPr id="15" name="Title 5">
            <a:extLst>
              <a:ext uri="{FF2B5EF4-FFF2-40B4-BE49-F238E27FC236}">
                <a16:creationId xmlns:a16="http://schemas.microsoft.com/office/drawing/2014/main" id="{B13E02D9-AA64-7F4B-9F85-4DB537B8E56E}"/>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9" name="Footer Placeholder 1">
            <a:extLst>
              <a:ext uri="{FF2B5EF4-FFF2-40B4-BE49-F238E27FC236}">
                <a16:creationId xmlns:a16="http://schemas.microsoft.com/office/drawing/2014/main" id="{615B190D-9285-0047-8C80-F9E18787FE5C}"/>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0" name="Slide Number Placeholder 3">
            <a:extLst>
              <a:ext uri="{FF2B5EF4-FFF2-40B4-BE49-F238E27FC236}">
                <a16:creationId xmlns:a16="http://schemas.microsoft.com/office/drawing/2014/main" id="{DF4C8765-5BC8-5542-8BF7-0C865A99B5BF}"/>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1" name="Date Placeholder 3">
            <a:extLst>
              <a:ext uri="{FF2B5EF4-FFF2-40B4-BE49-F238E27FC236}">
                <a16:creationId xmlns:a16="http://schemas.microsoft.com/office/drawing/2014/main" id="{10C2A9EF-25B2-C04E-B939-044FC317B587}"/>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F3C84662-3CAC-47D9-8389-74053286E1AC}" type="datetime1">
              <a:rPr lang="en-US" smtClean="0"/>
              <a:t>9/23/2024</a:t>
            </a:fld>
            <a:endParaRPr lang="en-US" dirty="0"/>
          </a:p>
        </p:txBody>
      </p:sp>
    </p:spTree>
    <p:extLst>
      <p:ext uri="{BB962C8B-B14F-4D97-AF65-F5344CB8AC3E}">
        <p14:creationId xmlns:p14="http://schemas.microsoft.com/office/powerpoint/2010/main" val="245809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Over Tex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42900" y="3429000"/>
            <a:ext cx="11506200" cy="3019257"/>
          </a:xfrm>
          <a:prstGeom prst="rect">
            <a:avLst/>
          </a:prstGeom>
          <a:solidFill>
            <a:schemeClr val="bg1">
              <a:lumMod val="85000"/>
            </a:schemeClr>
          </a:solidFill>
        </p:spPr>
        <p:txBody>
          <a:bodyPr wrap="square">
            <a:noAutofit/>
          </a:bodyPr>
          <a:lstStyle>
            <a:lvl1pPr marL="0" marR="0" indent="0" algn="ctr" defTabSz="457200" rtl="0" eaLnBrk="1" fontAlgn="auto" latinLnBrk="0" hangingPunct="1">
              <a:lnSpc>
                <a:spcPct val="100000"/>
              </a:lnSpc>
              <a:spcBef>
                <a:spcPts val="1000"/>
              </a:spcBef>
              <a:spcAft>
                <a:spcPts val="0"/>
              </a:spcAft>
              <a:buClr>
                <a:schemeClr val="bg2"/>
              </a:buClr>
              <a:buSzPct val="75000"/>
              <a:buFont typeface="Barlow"/>
              <a:buNone/>
              <a:tabLst/>
              <a:defRPr sz="2000">
                <a:solidFill>
                  <a:schemeClr val="tx1">
                    <a:lumMod val="20000"/>
                    <a:lumOff val="80000"/>
                  </a:schemeClr>
                </a:solidFill>
              </a:defRPr>
            </a:lvl1pPr>
          </a:lstStyle>
          <a:p>
            <a:r>
              <a:rPr lang="en-US" dirty="0"/>
              <a:t>Click to add picture</a:t>
            </a:r>
          </a:p>
        </p:txBody>
      </p:sp>
      <p:sp>
        <p:nvSpPr>
          <p:cNvPr id="7" name="Content Placeholder 2"/>
          <p:cNvSpPr>
            <a:spLocks noGrp="1"/>
          </p:cNvSpPr>
          <p:nvPr>
            <p:ph idx="12"/>
          </p:nvPr>
        </p:nvSpPr>
        <p:spPr>
          <a:xfrm>
            <a:off x="342900" y="848865"/>
            <a:ext cx="11493500" cy="2362200"/>
          </a:xfrm>
        </p:spPr>
        <p:txBody>
          <a:bodyPr lIns="0" tIns="0" rIns="0" bIns="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5">
            <a:extLst>
              <a:ext uri="{FF2B5EF4-FFF2-40B4-BE49-F238E27FC236}">
                <a16:creationId xmlns:a16="http://schemas.microsoft.com/office/drawing/2014/main" id="{FA2F562D-A32C-6B44-84CA-2D09B48AB4F5}"/>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19" name="Rectangle 18">
            <a:extLst>
              <a:ext uri="{FF2B5EF4-FFF2-40B4-BE49-F238E27FC236}">
                <a16:creationId xmlns:a16="http://schemas.microsoft.com/office/drawing/2014/main" id="{482C71B4-8300-B749-8448-1134D9BB0850}"/>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9" name="Footer Placeholder 1">
            <a:extLst>
              <a:ext uri="{FF2B5EF4-FFF2-40B4-BE49-F238E27FC236}">
                <a16:creationId xmlns:a16="http://schemas.microsoft.com/office/drawing/2014/main" id="{F914E7D0-2864-364E-83FE-A1C7E1F7D64B}"/>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0" name="Slide Number Placeholder 3">
            <a:extLst>
              <a:ext uri="{FF2B5EF4-FFF2-40B4-BE49-F238E27FC236}">
                <a16:creationId xmlns:a16="http://schemas.microsoft.com/office/drawing/2014/main" id="{68006D7E-C908-C143-8086-84A0E9A1B342}"/>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2" name="Date Placeholder 3">
            <a:extLst>
              <a:ext uri="{FF2B5EF4-FFF2-40B4-BE49-F238E27FC236}">
                <a16:creationId xmlns:a16="http://schemas.microsoft.com/office/drawing/2014/main" id="{7F41950E-6ACF-9441-A5ED-3CB399B47BFB}"/>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1C51B1E0-2688-403D-8900-6485911F949E}" type="datetime1">
              <a:rPr lang="en-US" smtClean="0"/>
              <a:t>9/23/2024</a:t>
            </a:fld>
            <a:endParaRPr lang="en-US" dirty="0"/>
          </a:p>
        </p:txBody>
      </p:sp>
    </p:spTree>
    <p:extLst>
      <p:ext uri="{BB962C8B-B14F-4D97-AF65-F5344CB8AC3E}">
        <p14:creationId xmlns:p14="http://schemas.microsoft.com/office/powerpoint/2010/main" val="29373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ext Over Picture">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0" y="0"/>
            <a:ext cx="12192000" cy="6858000"/>
          </a:xfrm>
          <a:prstGeom prst="rect">
            <a:avLst/>
          </a:prstGeom>
          <a:solidFill>
            <a:schemeClr val="bg2"/>
          </a:solidFill>
        </p:spPr>
        <p:txBody>
          <a:bodyPr wrap="square">
            <a:noAutofit/>
          </a:bodyPr>
          <a:lstStyle>
            <a:lvl1pPr marL="0" marR="0" indent="0" algn="ctr" defTabSz="457200" rtl="0" eaLnBrk="1" fontAlgn="auto" latinLnBrk="0" hangingPunct="1">
              <a:lnSpc>
                <a:spcPct val="100000"/>
              </a:lnSpc>
              <a:spcBef>
                <a:spcPts val="1000"/>
              </a:spcBef>
              <a:spcAft>
                <a:spcPts val="0"/>
              </a:spcAft>
              <a:buClr>
                <a:schemeClr val="bg2"/>
              </a:buClr>
              <a:buSzPct val="75000"/>
              <a:buFont typeface="Barlow"/>
              <a:buNone/>
              <a:tabLst/>
              <a:defRPr sz="2000">
                <a:solidFill>
                  <a:schemeClr val="tx1">
                    <a:lumMod val="20000"/>
                    <a:lumOff val="80000"/>
                  </a:schemeClr>
                </a:solidFill>
              </a:defRPr>
            </a:lvl1pPr>
          </a:lstStyle>
          <a:p>
            <a:r>
              <a:rPr lang="en-US" dirty="0"/>
              <a:t>Click to add picture</a:t>
            </a:r>
          </a:p>
        </p:txBody>
      </p:sp>
      <p:sp>
        <p:nvSpPr>
          <p:cNvPr id="2" name="Rectangle 1">
            <a:extLst>
              <a:ext uri="{FF2B5EF4-FFF2-40B4-BE49-F238E27FC236}">
                <a16:creationId xmlns:a16="http://schemas.microsoft.com/office/drawing/2014/main" id="{6F054765-79F3-BD4C-8B31-6F350DF7D843}"/>
              </a:ext>
            </a:extLst>
          </p:cNvPr>
          <p:cNvSpPr/>
          <p:nvPr userDrawn="1"/>
        </p:nvSpPr>
        <p:spPr>
          <a:xfrm>
            <a:off x="0" y="0"/>
            <a:ext cx="6269038" cy="6858000"/>
          </a:xfrm>
          <a:prstGeom prst="rect">
            <a:avLst/>
          </a:prstGeom>
          <a:gradFill flip="none" rotWithShape="1">
            <a:gsLst>
              <a:gs pos="14000">
                <a:schemeClr val="bg2">
                  <a:lumMod val="75000"/>
                  <a:alpha val="0"/>
                </a:schemeClr>
              </a:gs>
              <a:gs pos="99000">
                <a:schemeClr val="bg2">
                  <a:lumMod val="75000"/>
                </a:schemeClr>
              </a:gs>
            </a:gsLst>
            <a:lin ang="10800000" scaled="1"/>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Barlow" pitchFamily="2" charset="77"/>
            </a:endParaRPr>
          </a:p>
        </p:txBody>
      </p:sp>
      <p:sp>
        <p:nvSpPr>
          <p:cNvPr id="7" name="Content Placeholder 2"/>
          <p:cNvSpPr>
            <a:spLocks noGrp="1"/>
          </p:cNvSpPr>
          <p:nvPr>
            <p:ph idx="12"/>
          </p:nvPr>
        </p:nvSpPr>
        <p:spPr>
          <a:xfrm>
            <a:off x="355600" y="1066800"/>
            <a:ext cx="5557838" cy="4914900"/>
          </a:xfrm>
        </p:spPr>
        <p:txBody>
          <a:bodyPr lIns="0" tIns="0" rIns="0" bIns="0"/>
          <a:lstStyle>
            <a:lvl1pPr>
              <a:buClr>
                <a:schemeClr val="bg1"/>
              </a:buClr>
              <a:defRPr>
                <a:solidFill>
                  <a:schemeClr val="bg1"/>
                </a:solidFill>
              </a:defRPr>
            </a:lvl1pPr>
            <a:lvl2pPr marL="457200" indent="-228600" algn="l" defTabSz="457200" rtl="0" eaLnBrk="1" latinLnBrk="0" hangingPunct="1">
              <a:spcBef>
                <a:spcPct val="20000"/>
              </a:spcBef>
              <a:buClr>
                <a:schemeClr val="bg1"/>
              </a:buClr>
              <a:buFont typeface="Wingdings" charset="2"/>
              <a:buChar char="§"/>
              <a:defRPr>
                <a:solidFill>
                  <a:schemeClr val="bg1"/>
                </a:solidFill>
              </a:defRPr>
            </a:lvl2pPr>
            <a:lvl3pPr marL="685800" indent="-228600" algn="l" defTabSz="457200" rtl="0" eaLnBrk="1" latinLnBrk="0" hangingPunct="1">
              <a:spcBef>
                <a:spcPct val="20000"/>
              </a:spcBef>
              <a:buClr>
                <a:schemeClr val="bg1"/>
              </a:buClr>
              <a:buSzPct val="100000"/>
              <a:buFont typeface="Wingdings" panose="05000000000000000000" pitchFamily="2" charset="2"/>
              <a:buChar char="§"/>
              <a:defRPr>
                <a:solidFill>
                  <a:schemeClr val="bg1"/>
                </a:solidFill>
              </a:defRPr>
            </a:lvl3pPr>
            <a:lvl4pPr marL="914400" indent="-228600" algn="l" defTabSz="457200" rtl="0" eaLnBrk="1" latinLnBrk="0" hangingPunct="1">
              <a:spcBef>
                <a:spcPct val="20000"/>
              </a:spcBef>
              <a:buClr>
                <a:schemeClr val="bg1"/>
              </a:buClr>
              <a:buSzPct val="100000"/>
              <a:buFont typeface="Wingdings" panose="05000000000000000000" pitchFamily="2" charset="2"/>
              <a:buChar char="§"/>
              <a:defRPr>
                <a:solidFill>
                  <a:schemeClr val="bg1"/>
                </a:solidFill>
              </a:defRPr>
            </a:lvl4pPr>
            <a:lvl5pPr marL="1143000" indent="-228600" algn="l" defTabSz="457200" rtl="0" eaLnBrk="1" latinLnBrk="0" hangingPunct="1">
              <a:spcBef>
                <a:spcPct val="20000"/>
              </a:spcBef>
              <a:buClr>
                <a:schemeClr val="bg1"/>
              </a:buClr>
              <a:buSzPct val="100000"/>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DF640E59-837A-434C-B9C3-E7075581B0C9}"/>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918098" y="293715"/>
            <a:ext cx="994800" cy="398355"/>
          </a:xfrm>
          <a:prstGeom prst="rect">
            <a:avLst/>
          </a:prstGeom>
          <a:noFill/>
          <a:ln>
            <a:noFill/>
          </a:ln>
        </p:spPr>
      </p:pic>
      <p:sp>
        <p:nvSpPr>
          <p:cNvPr id="16" name="Title 5">
            <a:extLst>
              <a:ext uri="{FF2B5EF4-FFF2-40B4-BE49-F238E27FC236}">
                <a16:creationId xmlns:a16="http://schemas.microsoft.com/office/drawing/2014/main" id="{0D7429E9-FB43-D949-ACA6-25803ED7534D}"/>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bg1"/>
                </a:solidFill>
                <a:latin typeface="Barlow" pitchFamily="2" charset="77"/>
                <a:ea typeface="+mj-ea"/>
                <a:cs typeface="+mj-cs"/>
              </a:defRPr>
            </a:lvl1pPr>
          </a:lstStyle>
          <a:p>
            <a:pPr lvl="0"/>
            <a:r>
              <a:rPr lang="en-US" dirty="0"/>
              <a:t>Click to Edit</a:t>
            </a:r>
          </a:p>
        </p:txBody>
      </p:sp>
      <p:sp>
        <p:nvSpPr>
          <p:cNvPr id="22" name="Rectangle 21">
            <a:extLst>
              <a:ext uri="{FF2B5EF4-FFF2-40B4-BE49-F238E27FC236}">
                <a16:creationId xmlns:a16="http://schemas.microsoft.com/office/drawing/2014/main" id="{BA19C77D-4271-1C4A-B30D-0BADC6B1D6C2}"/>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3" name="Footer Placeholder 1">
            <a:extLst>
              <a:ext uri="{FF2B5EF4-FFF2-40B4-BE49-F238E27FC236}">
                <a16:creationId xmlns:a16="http://schemas.microsoft.com/office/drawing/2014/main" id="{37821145-20AC-0C4C-A501-27AAE22BDB9D}"/>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4" name="Slide Number Placeholder 3">
            <a:extLst>
              <a:ext uri="{FF2B5EF4-FFF2-40B4-BE49-F238E27FC236}">
                <a16:creationId xmlns:a16="http://schemas.microsoft.com/office/drawing/2014/main" id="{54CD3510-ED56-294C-82DB-C5EB3C0EBE79}"/>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5" name="Date Placeholder 3">
            <a:extLst>
              <a:ext uri="{FF2B5EF4-FFF2-40B4-BE49-F238E27FC236}">
                <a16:creationId xmlns:a16="http://schemas.microsoft.com/office/drawing/2014/main" id="{8892E4C3-EB3F-184E-B988-AF55362F3553}"/>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09C0909A-A072-4245-B00E-373976ABFAF2}" type="datetime1">
              <a:rPr lang="en-US" smtClean="0"/>
              <a:t>9/23/2024</a:t>
            </a:fld>
            <a:endParaRPr lang="en-US" dirty="0"/>
          </a:p>
        </p:txBody>
      </p:sp>
    </p:spTree>
    <p:extLst>
      <p:ext uri="{BB962C8B-B14F-4D97-AF65-F5344CB8AC3E}">
        <p14:creationId xmlns:p14="http://schemas.microsoft.com/office/powerpoint/2010/main" val="3069820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EEBE8-797C-CF45-BCEA-46B6F8BDF2A6}"/>
              </a:ext>
            </a:extLst>
          </p:cNvPr>
          <p:cNvSpPr txBox="1"/>
          <p:nvPr userDrawn="1"/>
        </p:nvSpPr>
        <p:spPr>
          <a:xfrm>
            <a:off x="23045738" y="1928813"/>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dirty="0">
              <a:solidFill>
                <a:srgbClr val="000000"/>
              </a:solidFill>
            </a:endParaRPr>
          </a:p>
        </p:txBody>
      </p:sp>
      <p:pic>
        <p:nvPicPr>
          <p:cNvPr id="21" name="Graphic 20">
            <a:extLst>
              <a:ext uri="{FF2B5EF4-FFF2-40B4-BE49-F238E27FC236}">
                <a16:creationId xmlns:a16="http://schemas.microsoft.com/office/drawing/2014/main" id="{8AC56CD1-FBEE-0E42-B197-B760B74435A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983" t="31368" r="520" b="18339"/>
          <a:stretch/>
        </p:blipFill>
        <p:spPr>
          <a:xfrm>
            <a:off x="0" y="-5203"/>
            <a:ext cx="12192000" cy="6863204"/>
          </a:xfrm>
          <a:prstGeom prst="rect">
            <a:avLst/>
          </a:prstGeom>
        </p:spPr>
      </p:pic>
      <p:sp>
        <p:nvSpPr>
          <p:cNvPr id="22" name="Rectangle 21">
            <a:extLst>
              <a:ext uri="{FF2B5EF4-FFF2-40B4-BE49-F238E27FC236}">
                <a16:creationId xmlns:a16="http://schemas.microsoft.com/office/drawing/2014/main" id="{8364CBD1-C300-DD47-9E62-DB8A672B2069}"/>
              </a:ext>
            </a:extLst>
          </p:cNvPr>
          <p:cNvSpPr/>
          <p:nvPr userDrawn="1"/>
        </p:nvSpPr>
        <p:spPr>
          <a:xfrm>
            <a:off x="0" y="-5204"/>
            <a:ext cx="6095999" cy="6863204"/>
          </a:xfrm>
          <a:prstGeom prst="rect">
            <a:avLst/>
          </a:prstGeom>
          <a:gradFill>
            <a:gsLst>
              <a:gs pos="0">
                <a:schemeClr val="bg1">
                  <a:alpha val="0"/>
                </a:schemeClr>
              </a:gs>
              <a:gs pos="100000">
                <a:schemeClr val="bg1">
                  <a:alpha val="50000"/>
                </a:schemeClr>
              </a:gs>
            </a:gsLst>
            <a:lin ang="10800000" scaled="1"/>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1BC8680-FDB5-4F4B-8DFD-CE546990D5D4}"/>
              </a:ext>
            </a:extLst>
          </p:cNvPr>
          <p:cNvSpPr txBox="1"/>
          <p:nvPr userDrawn="1"/>
        </p:nvSpPr>
        <p:spPr>
          <a:xfrm>
            <a:off x="9300117" y="412595"/>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b="0" i="0" dirty="0">
              <a:solidFill>
                <a:srgbClr val="000000"/>
              </a:solidFill>
              <a:latin typeface="Barlow" pitchFamily="2" charset="77"/>
            </a:endParaRPr>
          </a:p>
        </p:txBody>
      </p:sp>
      <p:pic>
        <p:nvPicPr>
          <p:cNvPr id="24" name="Picture 16">
            <a:extLst>
              <a:ext uri="{FF2B5EF4-FFF2-40B4-BE49-F238E27FC236}">
                <a16:creationId xmlns:a16="http://schemas.microsoft.com/office/drawing/2014/main" id="{38DD1F27-AFE8-9E47-9C20-1F88A4CD777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47472" y="412047"/>
            <a:ext cx="1546299" cy="623945"/>
          </a:xfrm>
          <a:prstGeom prst="rect">
            <a:avLst/>
          </a:prstGeom>
        </p:spPr>
      </p:pic>
      <p:sp>
        <p:nvSpPr>
          <p:cNvPr id="25" name="Text Placeholder 8">
            <a:extLst>
              <a:ext uri="{FF2B5EF4-FFF2-40B4-BE49-F238E27FC236}">
                <a16:creationId xmlns:a16="http://schemas.microsoft.com/office/drawing/2014/main" id="{846AB6BC-FF23-D64E-A9A3-50A9B18219C9}"/>
              </a:ext>
            </a:extLst>
          </p:cNvPr>
          <p:cNvSpPr>
            <a:spLocks noGrp="1"/>
          </p:cNvSpPr>
          <p:nvPr>
            <p:ph type="body" sz="quarter" idx="13" hasCustomPrompt="1"/>
          </p:nvPr>
        </p:nvSpPr>
        <p:spPr>
          <a:xfrm>
            <a:off x="347472" y="4590288"/>
            <a:ext cx="5565966" cy="246221"/>
          </a:xfrm>
          <a:prstGeom prst="rect">
            <a:avLst/>
          </a:prstGeom>
        </p:spPr>
        <p:txBody>
          <a:bodyPr wrap="square" lIns="0" tIns="0" rIns="0" bIns="0" anchor="t" anchorCtr="0">
            <a:spAutoFit/>
          </a:bodyPr>
          <a:lstStyle>
            <a:lvl1pPr marL="342900" indent="-342900">
              <a:spcBef>
                <a:spcPts val="0"/>
              </a:spcBef>
              <a:buNone/>
              <a:defRPr lang="en-US" sz="2000" b="0" i="0" kern="1200" cap="none" baseline="0" dirty="0" smtClean="0">
                <a:solidFill>
                  <a:schemeClr val="accent2"/>
                </a:solidFill>
                <a:latin typeface="Barlow" pitchFamily="2" charset="77"/>
                <a:ea typeface="+mn-ea"/>
                <a:cs typeface="+mn-cs"/>
              </a:defRPr>
            </a:lvl1pPr>
            <a:lvl2pPr marL="0" indent="0">
              <a:buFont typeface="Arial" panose="020B0604020202020204" pitchFamily="34" charset="0"/>
              <a:buNone/>
              <a:defRPr lang="en-US" sz="1500" i="1" kern="1200" dirty="0" smtClean="0">
                <a:solidFill>
                  <a:schemeClr val="accent2">
                    <a:lumMod val="10000"/>
                    <a:lumOff val="90000"/>
                  </a:schemeClr>
                </a:solidFill>
                <a:latin typeface="+mn-lt"/>
                <a:ea typeface="+mn-ea"/>
                <a:cs typeface="+mn-cs"/>
              </a:defRPr>
            </a:lvl2pPr>
          </a:lstStyle>
          <a:p>
            <a:pPr marL="0" lvl="0" indent="0" algn="l" defTabSz="457200" rtl="0" eaLnBrk="1" latinLnBrk="0" hangingPunct="1">
              <a:spcBef>
                <a:spcPct val="20000"/>
              </a:spcBef>
            </a:pPr>
            <a:r>
              <a:rPr lang="en-US" dirty="0"/>
              <a:t>Click To Add Presenter/Subheading</a:t>
            </a:r>
          </a:p>
        </p:txBody>
      </p:sp>
      <p:sp>
        <p:nvSpPr>
          <p:cNvPr id="26" name="Title Placeholder 2">
            <a:extLst>
              <a:ext uri="{FF2B5EF4-FFF2-40B4-BE49-F238E27FC236}">
                <a16:creationId xmlns:a16="http://schemas.microsoft.com/office/drawing/2014/main" id="{D37A55A4-1BD2-674A-9626-60AB1AEE3D5B}"/>
              </a:ext>
            </a:extLst>
          </p:cNvPr>
          <p:cNvSpPr>
            <a:spLocks noGrp="1"/>
          </p:cNvSpPr>
          <p:nvPr>
            <p:ph type="title" hasCustomPrompt="1"/>
          </p:nvPr>
        </p:nvSpPr>
        <p:spPr>
          <a:xfrm>
            <a:off x="347472" y="3827812"/>
            <a:ext cx="5565966" cy="664797"/>
          </a:xfrm>
          <a:prstGeom prst="rect">
            <a:avLst/>
          </a:prstGeom>
          <a:noFill/>
        </p:spPr>
        <p:txBody>
          <a:bodyPr vert="horz" wrap="square" lIns="0" tIns="0" rIns="0" bIns="0" rtlCol="0" anchor="b">
            <a:spAutoFit/>
          </a:bodyPr>
          <a:lstStyle>
            <a:lvl1pPr>
              <a:lnSpc>
                <a:spcPct val="90000"/>
              </a:lnSpc>
              <a:spcBef>
                <a:spcPts val="0"/>
              </a:spcBef>
              <a:defRPr lang="en-US" sz="4800" i="0" dirty="0">
                <a:solidFill>
                  <a:schemeClr val="tx2"/>
                </a:solidFill>
              </a:defRPr>
            </a:lvl1pPr>
          </a:lstStyle>
          <a:p>
            <a:pPr lvl="0">
              <a:spcBef>
                <a:spcPts val="1000"/>
              </a:spcBef>
              <a:buClr>
                <a:schemeClr val="bg2"/>
              </a:buClr>
              <a:buSzPct val="75000"/>
              <a:buFont typeface="Barlow"/>
            </a:pPr>
            <a:r>
              <a:rPr lang="en-US" dirty="0"/>
              <a:t>Click to Edit</a:t>
            </a:r>
          </a:p>
        </p:txBody>
      </p:sp>
      <p:sp>
        <p:nvSpPr>
          <p:cNvPr id="27" name="Rectangle 26">
            <a:extLst>
              <a:ext uri="{FF2B5EF4-FFF2-40B4-BE49-F238E27FC236}">
                <a16:creationId xmlns:a16="http://schemas.microsoft.com/office/drawing/2014/main" id="{544C4FA3-E45E-424A-9BD3-1455471E946D}"/>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3" name="Footer Placeholder 1">
            <a:extLst>
              <a:ext uri="{FF2B5EF4-FFF2-40B4-BE49-F238E27FC236}">
                <a16:creationId xmlns:a16="http://schemas.microsoft.com/office/drawing/2014/main" id="{7A06C9D6-1966-FF45-88E4-859637CF1FF0}"/>
              </a:ext>
            </a:extLst>
          </p:cNvPr>
          <p:cNvSpPr>
            <a:spLocks noGrp="1"/>
          </p:cNvSpPr>
          <p:nvPr>
            <p:ph type="ftr" sz="quarter" idx="3"/>
          </p:nvPr>
        </p:nvSpPr>
        <p:spPr>
          <a:xfrm>
            <a:off x="342900" y="6616018"/>
            <a:ext cx="8059640" cy="241982"/>
          </a:xfrm>
          <a:prstGeom prst="rect">
            <a:avLst/>
          </a:prstGeom>
          <a:noFill/>
        </p:spPr>
        <p:txBody>
          <a:bodyPr vert="horz" lIns="0" tIns="0" rIns="182880" bIns="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4" name="Slide Number Placeholder 3">
            <a:extLst>
              <a:ext uri="{FF2B5EF4-FFF2-40B4-BE49-F238E27FC236}">
                <a16:creationId xmlns:a16="http://schemas.microsoft.com/office/drawing/2014/main" id="{348A6DA5-3CBE-2540-889B-02D2E0478F93}"/>
              </a:ext>
            </a:extLst>
          </p:cNvPr>
          <p:cNvSpPr>
            <a:spLocks noGrp="1"/>
          </p:cNvSpPr>
          <p:nvPr>
            <p:ph type="sldNum" sz="quarter" idx="4"/>
          </p:nvPr>
        </p:nvSpPr>
        <p:spPr>
          <a:xfrm>
            <a:off x="10629901" y="6613018"/>
            <a:ext cx="1219199" cy="241982"/>
          </a:xfrm>
          <a:prstGeom prst="rect">
            <a:avLst/>
          </a:prstGeom>
        </p:spPr>
        <p:txBody>
          <a:bodyPr vert="horz" lIns="182880" tIns="0" rIns="0" bIns="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5" name="Date Placeholder 3">
            <a:extLst>
              <a:ext uri="{FF2B5EF4-FFF2-40B4-BE49-F238E27FC236}">
                <a16:creationId xmlns:a16="http://schemas.microsoft.com/office/drawing/2014/main" id="{76272179-8E7E-FC4E-9269-CB6734C0C570}"/>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F24F69A7-3DAB-409A-89BE-681442985DD5}" type="datetime1">
              <a:rPr lang="en-US" smtClean="0"/>
              <a:t>9/23/2024</a:t>
            </a:fld>
            <a:endParaRPr lang="en-US" dirty="0"/>
          </a:p>
        </p:txBody>
      </p:sp>
    </p:spTree>
    <p:extLst>
      <p:ext uri="{BB962C8B-B14F-4D97-AF65-F5344CB8AC3E}">
        <p14:creationId xmlns:p14="http://schemas.microsoft.com/office/powerpoint/2010/main" val="40170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600" y="1066800"/>
            <a:ext cx="10274300" cy="4914900"/>
          </a:xfrm>
        </p:spPr>
        <p:txBody>
          <a:bodyPr lIns="0" tIns="0" rIns="0" bIns="0" anchor="ctr" anchorCtr="0"/>
          <a:lstStyle>
            <a:lvl1pPr marL="228600" indent="-228600">
              <a:buFont typeface="Arial" panose="020B0604020202020204" pitchFamily="34" charset="0"/>
              <a:buChar cha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1F21C2DA-52B1-DD43-A3B6-C3CA586AC7A6}"/>
              </a:ext>
            </a:extLst>
          </p:cNvPr>
          <p:cNvSpPr txBox="1"/>
          <p:nvPr userDrawn="1"/>
        </p:nvSpPr>
        <p:spPr>
          <a:xfrm>
            <a:off x="12056533" y="15578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b="0" i="0" dirty="0">
              <a:solidFill>
                <a:srgbClr val="000000"/>
              </a:solidFill>
              <a:latin typeface="Barlow" pitchFamily="2" charset="77"/>
            </a:endParaRPr>
          </a:p>
        </p:txBody>
      </p:sp>
      <p:sp>
        <p:nvSpPr>
          <p:cNvPr id="11" name="Title 5">
            <a:extLst>
              <a:ext uri="{FF2B5EF4-FFF2-40B4-BE49-F238E27FC236}">
                <a16:creationId xmlns:a16="http://schemas.microsoft.com/office/drawing/2014/main" id="{DFAA90AC-9B0A-AB4E-ABA9-347CBDC29714}"/>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9" name="Footer Placeholder 1">
            <a:extLst>
              <a:ext uri="{FF2B5EF4-FFF2-40B4-BE49-F238E27FC236}">
                <a16:creationId xmlns:a16="http://schemas.microsoft.com/office/drawing/2014/main" id="{6814554B-F7E7-D444-A874-1C7C087F2F6F}"/>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0" name="Slide Number Placeholder 3">
            <a:extLst>
              <a:ext uri="{FF2B5EF4-FFF2-40B4-BE49-F238E27FC236}">
                <a16:creationId xmlns:a16="http://schemas.microsoft.com/office/drawing/2014/main" id="{EDE1375A-B2FA-C741-B6ED-A8569C3278C6}"/>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2" name="Date Placeholder 3">
            <a:extLst>
              <a:ext uri="{FF2B5EF4-FFF2-40B4-BE49-F238E27FC236}">
                <a16:creationId xmlns:a16="http://schemas.microsoft.com/office/drawing/2014/main" id="{67561257-280D-EC46-BB4D-FCABCCE29F81}"/>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AEF9145D-F66E-4CCA-9AE3-DE4948F53B59}" type="datetime1">
              <a:rPr lang="en-US" smtClean="0"/>
              <a:t>9/23/2024</a:t>
            </a:fld>
            <a:endParaRPr lang="en-US" dirty="0"/>
          </a:p>
        </p:txBody>
      </p:sp>
    </p:spTree>
    <p:extLst>
      <p:ext uri="{BB962C8B-B14F-4D97-AF65-F5344CB8AC3E}">
        <p14:creationId xmlns:p14="http://schemas.microsoft.com/office/powerpoint/2010/main" val="39607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w/ Subhea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600" y="1321671"/>
            <a:ext cx="10274300" cy="5135835"/>
          </a:xfrm>
        </p:spPr>
        <p:txBody>
          <a:bodyPr lIns="0" tIns="0" rIns="0" bIns="0" anchor="ctr" anchorCtr="0"/>
          <a:lstStyle>
            <a:lvl1pPr marL="228600" indent="-228600">
              <a:buFont typeface="Arial" panose="020B0604020202020204" pitchFamily="34" charset="0"/>
              <a:buChar cha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1F21C2DA-52B1-DD43-A3B6-C3CA586AC7A6}"/>
              </a:ext>
            </a:extLst>
          </p:cNvPr>
          <p:cNvSpPr txBox="1"/>
          <p:nvPr userDrawn="1"/>
        </p:nvSpPr>
        <p:spPr>
          <a:xfrm>
            <a:off x="12056533" y="15578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b="0" i="0" dirty="0">
              <a:solidFill>
                <a:srgbClr val="000000"/>
              </a:solidFill>
              <a:latin typeface="Barlow" pitchFamily="2" charset="77"/>
            </a:endParaRPr>
          </a:p>
        </p:txBody>
      </p:sp>
      <p:sp>
        <p:nvSpPr>
          <p:cNvPr id="11" name="Title 5">
            <a:extLst>
              <a:ext uri="{FF2B5EF4-FFF2-40B4-BE49-F238E27FC236}">
                <a16:creationId xmlns:a16="http://schemas.microsoft.com/office/drawing/2014/main" id="{DFAA90AC-9B0A-AB4E-ABA9-347CBDC29714}"/>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9" name="Footer Placeholder 1">
            <a:extLst>
              <a:ext uri="{FF2B5EF4-FFF2-40B4-BE49-F238E27FC236}">
                <a16:creationId xmlns:a16="http://schemas.microsoft.com/office/drawing/2014/main" id="{6814554B-F7E7-D444-A874-1C7C087F2F6F}"/>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0" name="Slide Number Placeholder 3">
            <a:extLst>
              <a:ext uri="{FF2B5EF4-FFF2-40B4-BE49-F238E27FC236}">
                <a16:creationId xmlns:a16="http://schemas.microsoft.com/office/drawing/2014/main" id="{EDE1375A-B2FA-C741-B6ED-A8569C3278C6}"/>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2" name="Date Placeholder 3">
            <a:extLst>
              <a:ext uri="{FF2B5EF4-FFF2-40B4-BE49-F238E27FC236}">
                <a16:creationId xmlns:a16="http://schemas.microsoft.com/office/drawing/2014/main" id="{67561257-280D-EC46-BB4D-FCABCCE29F81}"/>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6BDBC005-CE94-4C38-A147-4975B231EC24}" type="datetime1">
              <a:rPr lang="en-US" smtClean="0"/>
              <a:t>9/23/2024</a:t>
            </a:fld>
            <a:endParaRPr lang="en-US" dirty="0"/>
          </a:p>
        </p:txBody>
      </p:sp>
      <p:sp>
        <p:nvSpPr>
          <p:cNvPr id="4" name="Text Placeholder 3">
            <a:extLst>
              <a:ext uri="{FF2B5EF4-FFF2-40B4-BE49-F238E27FC236}">
                <a16:creationId xmlns:a16="http://schemas.microsoft.com/office/drawing/2014/main" id="{E24C085C-4819-6148-88EB-7F81217A7C06}"/>
              </a:ext>
            </a:extLst>
          </p:cNvPr>
          <p:cNvSpPr>
            <a:spLocks noGrp="1"/>
          </p:cNvSpPr>
          <p:nvPr>
            <p:ph type="body" sz="quarter" idx="10" hasCustomPrompt="1"/>
          </p:nvPr>
        </p:nvSpPr>
        <p:spPr>
          <a:xfrm>
            <a:off x="355600" y="845969"/>
            <a:ext cx="1732847" cy="320088"/>
          </a:xfrm>
        </p:spPr>
        <p:txBody>
          <a:bodyPr wrap="none" lIns="0" tIns="0" rIns="0" bIns="0" anchor="t" anchorCtr="0">
            <a:spAutoFit/>
          </a:bodyPr>
          <a:lstStyle>
            <a:lvl1pPr marL="0" indent="0">
              <a:spcBef>
                <a:spcPts val="0"/>
              </a:spcBef>
              <a:buNone/>
              <a:defRPr lang="en-US" dirty="0">
                <a:solidFill>
                  <a:schemeClr val="tx2"/>
                </a:solidFill>
                <a:latin typeface="+mn-lt"/>
              </a:defRPr>
            </a:lvl1pPr>
          </a:lstStyle>
          <a:p>
            <a:pPr marL="0" lvl="0" defTabSz="914400"/>
            <a:r>
              <a:rPr lang="en-US" sz="2600" dirty="0">
                <a:solidFill>
                  <a:schemeClr val="tx2"/>
                </a:solidFill>
              </a:rPr>
              <a:t>Click to Edit</a:t>
            </a:r>
          </a:p>
        </p:txBody>
      </p:sp>
    </p:spTree>
    <p:extLst>
      <p:ext uri="{BB962C8B-B14F-4D97-AF65-F5344CB8AC3E}">
        <p14:creationId xmlns:p14="http://schemas.microsoft.com/office/powerpoint/2010/main" val="14020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55601" y="1066800"/>
            <a:ext cx="5558367" cy="4914900"/>
          </a:xfrm>
        </p:spPr>
        <p:txBody>
          <a:bodyPr lIns="0" tIns="0" rIns="0" bIns="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0"/>
          </p:nvPr>
        </p:nvSpPr>
        <p:spPr>
          <a:xfrm>
            <a:off x="6269567" y="1066800"/>
            <a:ext cx="5558367" cy="4929447"/>
          </a:xfrm>
        </p:spPr>
        <p:txBody>
          <a:bodyPr lIns="0" tIns="0" rIns="0" bIns="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9102E25B-9495-E746-87BD-2882D0AE3EEB}"/>
              </a:ext>
            </a:extLst>
          </p:cNvPr>
          <p:cNvCxnSpPr/>
          <p:nvPr userDrawn="1"/>
        </p:nvCxnSpPr>
        <p:spPr>
          <a:xfrm>
            <a:off x="6096000" y="1066800"/>
            <a:ext cx="0" cy="4914900"/>
          </a:xfrm>
          <a:prstGeom prst="line">
            <a:avLst/>
          </a:prstGeom>
          <a:ln w="158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 name="Title 5">
            <a:extLst>
              <a:ext uri="{FF2B5EF4-FFF2-40B4-BE49-F238E27FC236}">
                <a16:creationId xmlns:a16="http://schemas.microsoft.com/office/drawing/2014/main" id="{FF28FBB9-7356-1749-AF1D-0D25B97BE04E}"/>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9" name="Footer Placeholder 1">
            <a:extLst>
              <a:ext uri="{FF2B5EF4-FFF2-40B4-BE49-F238E27FC236}">
                <a16:creationId xmlns:a16="http://schemas.microsoft.com/office/drawing/2014/main" id="{0B683E68-D08B-CC45-A7FB-13081272693E}"/>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1" name="Slide Number Placeholder 3">
            <a:extLst>
              <a:ext uri="{FF2B5EF4-FFF2-40B4-BE49-F238E27FC236}">
                <a16:creationId xmlns:a16="http://schemas.microsoft.com/office/drawing/2014/main" id="{CD766B48-3BA7-6649-8D35-3B23439CA213}"/>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2" name="Date Placeholder 3">
            <a:extLst>
              <a:ext uri="{FF2B5EF4-FFF2-40B4-BE49-F238E27FC236}">
                <a16:creationId xmlns:a16="http://schemas.microsoft.com/office/drawing/2014/main" id="{412F0BCD-3D7D-A74A-A0E2-7C6BAF1E6C6F}"/>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09D30E23-94CF-48EF-BDAD-511A7CDB24DC}" type="datetime1">
              <a:rPr lang="en-US" smtClean="0"/>
              <a:t>9/23/2024</a:t>
            </a:fld>
            <a:endParaRPr lang="en-US" dirty="0"/>
          </a:p>
        </p:txBody>
      </p:sp>
    </p:spTree>
    <p:extLst>
      <p:ext uri="{BB962C8B-B14F-4D97-AF65-F5344CB8AC3E}">
        <p14:creationId xmlns:p14="http://schemas.microsoft.com/office/powerpoint/2010/main" val="228009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g Messag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9D9013-ECCC-D041-8602-ADF58DA80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19678" y="236303"/>
            <a:ext cx="991639" cy="398355"/>
          </a:xfrm>
          <a:prstGeom prst="rect">
            <a:avLst/>
          </a:prstGeom>
          <a:noFill/>
          <a:ln>
            <a:noFill/>
          </a:ln>
        </p:spPr>
      </p:pic>
      <p:pic>
        <p:nvPicPr>
          <p:cNvPr id="11" name="Graphic 10">
            <a:extLst>
              <a:ext uri="{FF2B5EF4-FFF2-40B4-BE49-F238E27FC236}">
                <a16:creationId xmlns:a16="http://schemas.microsoft.com/office/drawing/2014/main" id="{604FFAC6-68F2-994E-B91C-5DC76B0751D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018" t="28668" r="14255" b="26986"/>
          <a:stretch/>
        </p:blipFill>
        <p:spPr>
          <a:xfrm>
            <a:off x="0" y="0"/>
            <a:ext cx="12192000" cy="6858000"/>
          </a:xfrm>
          <a:prstGeom prst="rect">
            <a:avLst/>
          </a:prstGeom>
        </p:spPr>
      </p:pic>
      <p:sp>
        <p:nvSpPr>
          <p:cNvPr id="7" name="Content Placeholder 2"/>
          <p:cNvSpPr>
            <a:spLocks noGrp="1"/>
          </p:cNvSpPr>
          <p:nvPr>
            <p:ph idx="1" hasCustomPrompt="1"/>
          </p:nvPr>
        </p:nvSpPr>
        <p:spPr>
          <a:xfrm>
            <a:off x="355601" y="787400"/>
            <a:ext cx="5557837" cy="5585437"/>
          </a:xfrm>
        </p:spPr>
        <p:txBody>
          <a:bodyPr lIns="0" tIns="0" rIns="0" bIns="0" anchor="ctr">
            <a:normAutofit/>
          </a:bodyPr>
          <a:lstStyle>
            <a:lvl1pPr marL="0" indent="0">
              <a:lnSpc>
                <a:spcPct val="90000"/>
              </a:lnSpc>
              <a:buNone/>
              <a:defRPr sz="4800">
                <a:solidFill>
                  <a:schemeClr val="tx2"/>
                </a:solidFill>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dirty="0"/>
              <a:t>Click to Edit Master Text Styles</a:t>
            </a:r>
          </a:p>
        </p:txBody>
      </p:sp>
      <p:sp>
        <p:nvSpPr>
          <p:cNvPr id="2" name="TextBox 1">
            <a:extLst>
              <a:ext uri="{FF2B5EF4-FFF2-40B4-BE49-F238E27FC236}">
                <a16:creationId xmlns:a16="http://schemas.microsoft.com/office/drawing/2014/main" id="{11ECC1EE-582D-A143-AF7D-E409C134D032}"/>
              </a:ext>
            </a:extLst>
          </p:cNvPr>
          <p:cNvSpPr txBox="1"/>
          <p:nvPr userDrawn="1"/>
        </p:nvSpPr>
        <p:spPr>
          <a:xfrm>
            <a:off x="16190976" y="694944"/>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dirty="0">
              <a:solidFill>
                <a:srgbClr val="000000"/>
              </a:solidFill>
            </a:endParaRPr>
          </a:p>
        </p:txBody>
      </p:sp>
      <p:sp>
        <p:nvSpPr>
          <p:cNvPr id="13" name="Rectangle 12">
            <a:extLst>
              <a:ext uri="{FF2B5EF4-FFF2-40B4-BE49-F238E27FC236}">
                <a16:creationId xmlns:a16="http://schemas.microsoft.com/office/drawing/2014/main" id="{74041FE8-0344-5D47-9947-DD38BB729CF3}"/>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0" name="Footer Placeholder 1">
            <a:extLst>
              <a:ext uri="{FF2B5EF4-FFF2-40B4-BE49-F238E27FC236}">
                <a16:creationId xmlns:a16="http://schemas.microsoft.com/office/drawing/2014/main" id="{E8372402-BBA1-394F-9C25-A9009A3E6AD9}"/>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2" name="Slide Number Placeholder 3">
            <a:extLst>
              <a:ext uri="{FF2B5EF4-FFF2-40B4-BE49-F238E27FC236}">
                <a16:creationId xmlns:a16="http://schemas.microsoft.com/office/drawing/2014/main" id="{0BF7B18B-3452-454A-A1E1-F192457184C7}"/>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5" name="Date Placeholder 3">
            <a:extLst>
              <a:ext uri="{FF2B5EF4-FFF2-40B4-BE49-F238E27FC236}">
                <a16:creationId xmlns:a16="http://schemas.microsoft.com/office/drawing/2014/main" id="{7AEECA3B-2490-0F46-99E8-9FCD54896102}"/>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067F480B-4006-4B47-9E96-4B9480067868}" type="datetime1">
              <a:rPr lang="en-US" smtClean="0"/>
              <a:t>9/23/2024</a:t>
            </a:fld>
            <a:endParaRPr lang="en-US" dirty="0"/>
          </a:p>
        </p:txBody>
      </p:sp>
    </p:spTree>
    <p:extLst>
      <p:ext uri="{BB962C8B-B14F-4D97-AF65-F5344CB8AC3E}">
        <p14:creationId xmlns:p14="http://schemas.microsoft.com/office/powerpoint/2010/main" val="20479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02D8C86E-7D7D-9D4A-8B51-99DC189910A7}"/>
              </a:ext>
            </a:extLst>
          </p:cNvPr>
          <p:cNvSpPr>
            <a:spLocks noGrp="1"/>
          </p:cNvSpPr>
          <p:nvPr>
            <p:ph type="title" hasCustomPrompt="1"/>
          </p:nvPr>
        </p:nvSpPr>
        <p:spPr>
          <a:xfrm>
            <a:off x="342900" y="219456"/>
            <a:ext cx="10287000" cy="470898"/>
          </a:xfrm>
          <a:prstGeom prst="rect">
            <a:avLst/>
          </a:prstGeom>
          <a:noFill/>
          <a:ln w="50800">
            <a:no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16" name="Content Placeholder 2">
            <a:extLst>
              <a:ext uri="{FF2B5EF4-FFF2-40B4-BE49-F238E27FC236}">
                <a16:creationId xmlns:a16="http://schemas.microsoft.com/office/drawing/2014/main" id="{DE9E4A5C-39F9-1A4F-B2B0-4C4B0980D3A4}"/>
              </a:ext>
            </a:extLst>
          </p:cNvPr>
          <p:cNvSpPr>
            <a:spLocks noGrp="1"/>
          </p:cNvSpPr>
          <p:nvPr>
            <p:ph idx="1"/>
          </p:nvPr>
        </p:nvSpPr>
        <p:spPr>
          <a:xfrm>
            <a:off x="355601" y="1066800"/>
            <a:ext cx="10274299" cy="4914900"/>
          </a:xfrm>
        </p:spPr>
        <p:txBody>
          <a:bodyPr lIns="0" tIns="0" rIns="0" bIns="0"/>
          <a:lstStyle>
            <a:lvl1pPr marL="0" indent="0">
              <a:buNone/>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p:txBody>
      </p:sp>
      <p:sp>
        <p:nvSpPr>
          <p:cNvPr id="7" name="Footer Placeholder 1">
            <a:extLst>
              <a:ext uri="{FF2B5EF4-FFF2-40B4-BE49-F238E27FC236}">
                <a16:creationId xmlns:a16="http://schemas.microsoft.com/office/drawing/2014/main" id="{31490E1E-9A0D-4048-87C4-980D6C957D88}"/>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8" name="Slide Number Placeholder 3">
            <a:extLst>
              <a:ext uri="{FF2B5EF4-FFF2-40B4-BE49-F238E27FC236}">
                <a16:creationId xmlns:a16="http://schemas.microsoft.com/office/drawing/2014/main" id="{BBDB334F-D3ED-B641-8620-5DA5023BCB14}"/>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9" name="Date Placeholder 3">
            <a:extLst>
              <a:ext uri="{FF2B5EF4-FFF2-40B4-BE49-F238E27FC236}">
                <a16:creationId xmlns:a16="http://schemas.microsoft.com/office/drawing/2014/main" id="{27E5EDB9-DCC2-8647-A866-50FB4F855990}"/>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944A7CF8-D57D-4A03-9C55-C90474CFDFCA}" type="datetime1">
              <a:rPr lang="en-US" smtClean="0"/>
              <a:t>9/23/2024</a:t>
            </a:fld>
            <a:endParaRPr lang="en-US" dirty="0"/>
          </a:p>
        </p:txBody>
      </p:sp>
    </p:spTree>
    <p:extLst>
      <p:ext uri="{BB962C8B-B14F-4D97-AF65-F5344CB8AC3E}">
        <p14:creationId xmlns:p14="http://schemas.microsoft.com/office/powerpoint/2010/main" val="253692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21391-EB63-F94A-95E5-C3E7FB511E27}"/>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6" name="Content Placeholder 2">
            <a:extLst>
              <a:ext uri="{FF2B5EF4-FFF2-40B4-BE49-F238E27FC236}">
                <a16:creationId xmlns:a16="http://schemas.microsoft.com/office/drawing/2014/main" id="{9A90929A-91F9-3044-A804-4F88C51E83A3}"/>
              </a:ext>
            </a:extLst>
          </p:cNvPr>
          <p:cNvSpPr>
            <a:spLocks noGrp="1"/>
          </p:cNvSpPr>
          <p:nvPr>
            <p:ph idx="1"/>
          </p:nvPr>
        </p:nvSpPr>
        <p:spPr>
          <a:xfrm>
            <a:off x="355601" y="1066800"/>
            <a:ext cx="10274299" cy="4914900"/>
          </a:xfrm>
        </p:spPr>
        <p:txBody>
          <a:bodyPr lIns="0" tIns="0" rIns="0" bIns="0"/>
          <a:lstStyle>
            <a:lvl1pPr marL="0" indent="0">
              <a:buNone/>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p:txBody>
      </p:sp>
      <p:sp>
        <p:nvSpPr>
          <p:cNvPr id="7" name="Footer Placeholder 1">
            <a:extLst>
              <a:ext uri="{FF2B5EF4-FFF2-40B4-BE49-F238E27FC236}">
                <a16:creationId xmlns:a16="http://schemas.microsoft.com/office/drawing/2014/main" id="{98F33FEB-75AD-A94C-AB8E-548146CD77BD}"/>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8" name="Slide Number Placeholder 3">
            <a:extLst>
              <a:ext uri="{FF2B5EF4-FFF2-40B4-BE49-F238E27FC236}">
                <a16:creationId xmlns:a16="http://schemas.microsoft.com/office/drawing/2014/main" id="{8BB2B7C7-C861-E244-8F07-B680F7C82F16}"/>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9" name="Date Placeholder 3">
            <a:extLst>
              <a:ext uri="{FF2B5EF4-FFF2-40B4-BE49-F238E27FC236}">
                <a16:creationId xmlns:a16="http://schemas.microsoft.com/office/drawing/2014/main" id="{E8E487D7-2B04-5A4D-9C0B-F910D0AEC145}"/>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3C689310-8B18-4C1F-8636-50486BA6DED4}" type="datetime1">
              <a:rPr lang="en-US" smtClean="0"/>
              <a:t>9/23/2024</a:t>
            </a:fld>
            <a:endParaRPr lang="en-US" dirty="0"/>
          </a:p>
        </p:txBody>
      </p:sp>
    </p:spTree>
    <p:extLst>
      <p:ext uri="{BB962C8B-B14F-4D97-AF65-F5344CB8AC3E}">
        <p14:creationId xmlns:p14="http://schemas.microsoft.com/office/powerpoint/2010/main" val="388904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6278034" y="1066800"/>
            <a:ext cx="5913966" cy="4914900"/>
          </a:xfrm>
          <a:prstGeom prst="rect">
            <a:avLst/>
          </a:prstGeom>
          <a:solidFill>
            <a:schemeClr val="bg1">
              <a:lumMod val="85000"/>
            </a:schemeClr>
          </a:solidFill>
        </p:spPr>
        <p:txBody>
          <a:bodyPr wrap="square">
            <a:noAutofit/>
          </a:bodyPr>
          <a:lstStyle>
            <a:lvl1pPr marL="0" marR="0" indent="0" algn="ctr" defTabSz="457200" rtl="0" eaLnBrk="1" fontAlgn="auto" latinLnBrk="0" hangingPunct="1">
              <a:lnSpc>
                <a:spcPct val="100000"/>
              </a:lnSpc>
              <a:spcBef>
                <a:spcPts val="1000"/>
              </a:spcBef>
              <a:spcAft>
                <a:spcPts val="0"/>
              </a:spcAft>
              <a:buClr>
                <a:schemeClr val="bg2"/>
              </a:buClr>
              <a:buSzPct val="75000"/>
              <a:buFont typeface="Barlow"/>
              <a:buNone/>
              <a:tabLst/>
              <a:defRPr sz="2000">
                <a:solidFill>
                  <a:schemeClr val="tx1">
                    <a:lumMod val="20000"/>
                    <a:lumOff val="80000"/>
                  </a:schemeClr>
                </a:solidFill>
              </a:defRPr>
            </a:lvl1pPr>
          </a:lstStyle>
          <a:p>
            <a:r>
              <a:rPr lang="en-US" dirty="0"/>
              <a:t>Click to add picture</a:t>
            </a:r>
          </a:p>
        </p:txBody>
      </p:sp>
      <p:sp>
        <p:nvSpPr>
          <p:cNvPr id="5" name="Text Placeholder 3"/>
          <p:cNvSpPr>
            <a:spLocks noGrp="1"/>
          </p:cNvSpPr>
          <p:nvPr>
            <p:ph type="body" sz="half" idx="2"/>
          </p:nvPr>
        </p:nvSpPr>
        <p:spPr>
          <a:xfrm>
            <a:off x="355601" y="1066800"/>
            <a:ext cx="5558367" cy="4914900"/>
          </a:xfrm>
        </p:spPr>
        <p:txBody>
          <a:bodyPr>
            <a:normAutofit/>
          </a:bodyPr>
          <a:lstStyle>
            <a:lvl1pPr marL="0" indent="0">
              <a:buNone/>
              <a:defRPr sz="2800" b="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DE6B84C6-07FB-804B-A710-4CC5B87F173D}"/>
              </a:ext>
            </a:extLst>
          </p:cNvPr>
          <p:cNvCxnSpPr/>
          <p:nvPr userDrawn="1"/>
        </p:nvCxnSpPr>
        <p:spPr>
          <a:xfrm>
            <a:off x="6096000" y="1066800"/>
            <a:ext cx="0" cy="4914900"/>
          </a:xfrm>
          <a:prstGeom prst="line">
            <a:avLst/>
          </a:prstGeom>
          <a:ln w="158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7" name="Title 5">
            <a:extLst>
              <a:ext uri="{FF2B5EF4-FFF2-40B4-BE49-F238E27FC236}">
                <a16:creationId xmlns:a16="http://schemas.microsoft.com/office/drawing/2014/main" id="{89675850-16BD-8144-963D-71BC7A17813A}"/>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dirty="0"/>
              <a:t>Click to Edit</a:t>
            </a:r>
          </a:p>
        </p:txBody>
      </p:sp>
      <p:sp>
        <p:nvSpPr>
          <p:cNvPr id="10" name="Footer Placeholder 1">
            <a:extLst>
              <a:ext uri="{FF2B5EF4-FFF2-40B4-BE49-F238E27FC236}">
                <a16:creationId xmlns:a16="http://schemas.microsoft.com/office/drawing/2014/main" id="{BCE41326-C290-4D46-B402-D7627D5D1C33}"/>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11" name="Slide Number Placeholder 3">
            <a:extLst>
              <a:ext uri="{FF2B5EF4-FFF2-40B4-BE49-F238E27FC236}">
                <a16:creationId xmlns:a16="http://schemas.microsoft.com/office/drawing/2014/main" id="{FBACB6DA-63B0-314A-B8B3-1B03BE00838C}"/>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13" name="Date Placeholder 3">
            <a:extLst>
              <a:ext uri="{FF2B5EF4-FFF2-40B4-BE49-F238E27FC236}">
                <a16:creationId xmlns:a16="http://schemas.microsoft.com/office/drawing/2014/main" id="{88CF302A-E0FA-844E-AA9D-A8649F7C60DC}"/>
              </a:ext>
            </a:extLst>
          </p:cNvPr>
          <p:cNvSpPr>
            <a:spLocks noGrp="1"/>
          </p:cNvSpPr>
          <p:nvPr>
            <p:ph type="dt" sz="half" idx="1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465B5387-56BC-4C10-AF9C-3196C2C9AFE0}" type="datetime1">
              <a:rPr lang="en-US" smtClean="0"/>
              <a:t>9/23/2024</a:t>
            </a:fld>
            <a:endParaRPr lang="en-US" dirty="0"/>
          </a:p>
        </p:txBody>
      </p:sp>
    </p:spTree>
    <p:extLst>
      <p:ext uri="{BB962C8B-B14F-4D97-AF65-F5344CB8AC3E}">
        <p14:creationId xmlns:p14="http://schemas.microsoft.com/office/powerpoint/2010/main" val="189603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42900" y="218135"/>
            <a:ext cx="10299699" cy="470898"/>
          </a:xfrm>
          <a:prstGeom prst="rect">
            <a:avLst/>
          </a:prstGeom>
          <a:noFill/>
        </p:spPr>
        <p:txBody>
          <a:bodyPr vert="horz" wrap="square" lIns="0" tIns="0" rIns="0" bIns="27432" rtlCol="0" anchor="t" anchorCtr="0">
            <a:spAutoFit/>
          </a:bodyPr>
          <a:lstStyle/>
          <a:p>
            <a:r>
              <a:rPr lang="en-US" dirty="0"/>
              <a:t>Click to Edit</a:t>
            </a:r>
          </a:p>
        </p:txBody>
      </p:sp>
      <p:sp>
        <p:nvSpPr>
          <p:cNvPr id="11" name="Text Placeholder 2"/>
          <p:cNvSpPr>
            <a:spLocks noGrp="1"/>
          </p:cNvSpPr>
          <p:nvPr>
            <p:ph type="body" idx="1"/>
          </p:nvPr>
        </p:nvSpPr>
        <p:spPr>
          <a:xfrm>
            <a:off x="355600" y="1066800"/>
            <a:ext cx="10286999" cy="4914900"/>
          </a:xfrm>
          <a:prstGeom prst="rect">
            <a:avLst/>
          </a:prstGeom>
        </p:spPr>
        <p:txBody>
          <a:bodyPr vert="horz" lIns="0" tIns="228600" rIns="0" bIns="0" rtlCol="0" anchor="ctr" anchorCtr="0">
            <a:normAutofit/>
          </a:bodyPr>
          <a:lstStyle/>
          <a:p>
            <a:pPr lvl="0"/>
            <a:r>
              <a:rPr lang="en-US" dirty="0"/>
              <a:t>Click to edit</a:t>
            </a:r>
          </a:p>
          <a:p>
            <a:pPr marL="457200" lvl="1" indent="-228600" algn="l" defTabSz="457200" rtl="0" eaLnBrk="1" latinLnBrk="0" hangingPunct="1">
              <a:spcBef>
                <a:spcPct val="20000"/>
              </a:spcBef>
              <a:buClr>
                <a:srgbClr val="1E4056"/>
              </a:buClr>
              <a:buFont typeface="Wingdings" charset="2"/>
              <a:buChar char="§"/>
            </a:pPr>
            <a:r>
              <a:rPr lang="en-US" dirty="0"/>
              <a:t>Second level</a:t>
            </a:r>
          </a:p>
          <a:p>
            <a:pPr marL="685800" lvl="2" indent="-228600" algn="l" defTabSz="457200" rtl="0" eaLnBrk="1" latinLnBrk="0" hangingPunct="1">
              <a:spcBef>
                <a:spcPct val="20000"/>
              </a:spcBef>
              <a:buClr>
                <a:srgbClr val="1E4056"/>
              </a:buClr>
              <a:buSzPct val="100000"/>
              <a:buFont typeface="Wingdings" panose="05000000000000000000" pitchFamily="2" charset="2"/>
              <a:buChar char="§"/>
            </a:pPr>
            <a:r>
              <a:rPr lang="en-US" dirty="0"/>
              <a:t>Third level</a:t>
            </a:r>
          </a:p>
          <a:p>
            <a:pPr marL="914400" lvl="3" indent="-228600" algn="l" defTabSz="457200" rtl="0" eaLnBrk="1" latinLnBrk="0" hangingPunct="1">
              <a:spcBef>
                <a:spcPct val="20000"/>
              </a:spcBef>
              <a:buClr>
                <a:srgbClr val="1E4056"/>
              </a:buClr>
              <a:buSzPct val="100000"/>
              <a:buFont typeface="Wingdings" panose="05000000000000000000" pitchFamily="2" charset="2"/>
              <a:buChar char="§"/>
            </a:pPr>
            <a:r>
              <a:rPr lang="en-US" dirty="0"/>
              <a:t>Fourth level</a:t>
            </a:r>
          </a:p>
          <a:p>
            <a:pPr marL="1143000" lvl="4" indent="-228600" algn="l" defTabSz="457200" rtl="0" eaLnBrk="1" latinLnBrk="0" hangingPunct="1">
              <a:spcBef>
                <a:spcPct val="20000"/>
              </a:spcBef>
              <a:buClr>
                <a:srgbClr val="1E4056"/>
              </a:buClr>
              <a:buSzPct val="100000"/>
              <a:buFont typeface="Wingdings" panose="05000000000000000000" pitchFamily="2" charset="2"/>
              <a:buChar char="§"/>
            </a:pPr>
            <a:r>
              <a:rPr lang="en-US" dirty="0"/>
              <a:t>Fifth level</a:t>
            </a:r>
          </a:p>
        </p:txBody>
      </p:sp>
      <p:pic>
        <p:nvPicPr>
          <p:cNvPr id="12" name="Picture 11"/>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919678" y="236303"/>
            <a:ext cx="991639" cy="398355"/>
          </a:xfrm>
          <a:prstGeom prst="rect">
            <a:avLst/>
          </a:prstGeom>
          <a:noFill/>
          <a:ln>
            <a:noFill/>
          </a:ln>
        </p:spPr>
      </p:pic>
      <p:sp>
        <p:nvSpPr>
          <p:cNvPr id="20" name="Rectangle 19">
            <a:extLst>
              <a:ext uri="{FF2B5EF4-FFF2-40B4-BE49-F238E27FC236}">
                <a16:creationId xmlns:a16="http://schemas.microsoft.com/office/drawing/2014/main" id="{C82B608A-8973-E74F-9000-3CD5D7893E6F}"/>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2" name="Footer Placeholder 1">
            <a:extLst>
              <a:ext uri="{FF2B5EF4-FFF2-40B4-BE49-F238E27FC236}">
                <a16:creationId xmlns:a16="http://schemas.microsoft.com/office/drawing/2014/main" id="{C8A8D3E2-8096-4AF5-B142-B8C380533715}"/>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©2023 Analog Devices, Inc. All rights reserved.</a:t>
            </a:r>
            <a:endParaRPr lang="en-US" dirty="0"/>
          </a:p>
        </p:txBody>
      </p:sp>
      <p:sp>
        <p:nvSpPr>
          <p:cNvPr id="4" name="Slide Number Placeholder 3">
            <a:extLst>
              <a:ext uri="{FF2B5EF4-FFF2-40B4-BE49-F238E27FC236}">
                <a16:creationId xmlns:a16="http://schemas.microsoft.com/office/drawing/2014/main" id="{3F975B83-C1F8-4E53-8C02-280E1ED424B7}"/>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dirty="0"/>
          </a:p>
        </p:txBody>
      </p:sp>
      <p:sp>
        <p:nvSpPr>
          <p:cNvPr id="9" name="Date Placeholder 3">
            <a:extLst>
              <a:ext uri="{FF2B5EF4-FFF2-40B4-BE49-F238E27FC236}">
                <a16:creationId xmlns:a16="http://schemas.microsoft.com/office/drawing/2014/main" id="{4CE817F5-DA59-4CF8-A065-2F8C60D2ECF4}"/>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813E93BD-40A0-433F-9B74-9DB85F1DD26F}" type="datetime1">
              <a:rPr lang="en-US" smtClean="0"/>
              <a:t>9/23/2024</a:t>
            </a:fld>
            <a:endParaRPr lang="en-US" dirty="0"/>
          </a:p>
        </p:txBody>
      </p:sp>
      <p:sp>
        <p:nvSpPr>
          <p:cNvPr id="5" name="TextBox 4">
            <a:extLst>
              <a:ext uri="{FF2B5EF4-FFF2-40B4-BE49-F238E27FC236}">
                <a16:creationId xmlns:a16="http://schemas.microsoft.com/office/drawing/2014/main" id="{D4D93659-4415-8C41-805C-01463B0FE599}"/>
              </a:ext>
            </a:extLst>
          </p:cNvPr>
          <p:cNvSpPr txBox="1"/>
          <p:nvPr userDrawn="1"/>
        </p:nvSpPr>
        <p:spPr>
          <a:xfrm>
            <a:off x="2193324" y="2860589"/>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dirty="0">
              <a:solidFill>
                <a:srgbClr val="000000"/>
              </a:solidFill>
            </a:endParaRPr>
          </a:p>
        </p:txBody>
      </p:sp>
    </p:spTree>
    <p:extLst>
      <p:ext uri="{BB962C8B-B14F-4D97-AF65-F5344CB8AC3E}">
        <p14:creationId xmlns:p14="http://schemas.microsoft.com/office/powerpoint/2010/main" val="2279805908"/>
      </p:ext>
    </p:extLst>
  </p:cSld>
  <p:clrMap bg1="lt1" tx1="dk1" bg2="lt2" tx2="dk2" accent1="accent1" accent2="accent2" accent3="accent3" accent4="accent4" accent5="accent5" accent6="accent6" hlink="hlink" folHlink="folHlink"/>
  <p:sldLayoutIdLst>
    <p:sldLayoutId id="2147483705" r:id="rId1"/>
    <p:sldLayoutId id="2147483697" r:id="rId2"/>
    <p:sldLayoutId id="2147483678" r:id="rId3"/>
    <p:sldLayoutId id="2147483709" r:id="rId4"/>
    <p:sldLayoutId id="2147483699" r:id="rId5"/>
    <p:sldLayoutId id="2147483708" r:id="rId6"/>
    <p:sldLayoutId id="2147483677" r:id="rId7"/>
    <p:sldLayoutId id="2147483698" r:id="rId8"/>
    <p:sldLayoutId id="2147483681" r:id="rId9"/>
    <p:sldLayoutId id="2147483702" r:id="rId10"/>
    <p:sldLayoutId id="2147483679" r:id="rId11"/>
    <p:sldLayoutId id="2147483703" r:id="rId12"/>
    <p:sldLayoutId id="214748370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marL="0" indent="0" algn="l" defTabSz="457200" rtl="0" eaLnBrk="1" latinLnBrk="0" hangingPunct="1">
        <a:lnSpc>
          <a:spcPct val="80000"/>
        </a:lnSpc>
        <a:spcBef>
          <a:spcPct val="0"/>
        </a:spcBef>
        <a:buNone/>
        <a:defRPr sz="3600" b="0" i="0" kern="1200" spc="-100" baseline="0">
          <a:solidFill>
            <a:schemeClr val="accent2"/>
          </a:solidFill>
          <a:latin typeface="Barlow" pitchFamily="2" charset="77"/>
          <a:ea typeface="+mj-ea"/>
          <a:cs typeface="+mj-cs"/>
        </a:defRPr>
      </a:lvl1pPr>
    </p:titleStyle>
    <p:body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dirty="0" smtClean="0">
          <a:solidFill>
            <a:srgbClr val="000000"/>
          </a:solidFill>
          <a:latin typeface="Barlow" pitchFamily="2" charset="77"/>
          <a:ea typeface="+mn-ea"/>
          <a:cs typeface="+mn-cs"/>
        </a:defRPr>
      </a:lvl1pPr>
      <a:lvl2pPr marL="514350" indent="-285750" algn="l" defTabSz="457200" rtl="0" eaLnBrk="1" latinLnBrk="0" hangingPunct="1">
        <a:lnSpc>
          <a:spcPct val="90000"/>
        </a:lnSpc>
        <a:spcBef>
          <a:spcPct val="20000"/>
        </a:spcBef>
        <a:spcAft>
          <a:spcPts val="400"/>
        </a:spcAft>
        <a:buClr>
          <a:schemeClr val="bg2"/>
        </a:buClr>
        <a:buFont typeface="Arial"/>
        <a:buChar char="–"/>
        <a:defRPr lang="en-US" sz="2000" b="0" i="0" kern="1200" baseline="0" dirty="0" smtClean="0">
          <a:solidFill>
            <a:srgbClr val="000000"/>
          </a:solidFill>
          <a:latin typeface="Barlow" pitchFamily="2" charset="77"/>
          <a:ea typeface="+mn-ea"/>
          <a:cs typeface="+mn-cs"/>
        </a:defRPr>
      </a:lvl2pPr>
      <a:lvl3pPr marL="742950" indent="-285750" algn="l" defTabSz="457200" rtl="0" eaLnBrk="1" latinLnBrk="0" hangingPunct="1">
        <a:lnSpc>
          <a:spcPct val="90000"/>
        </a:lnSpc>
        <a:spcBef>
          <a:spcPct val="20000"/>
        </a:spcBef>
        <a:spcAft>
          <a:spcPts val="400"/>
        </a:spcAft>
        <a:buClr>
          <a:schemeClr val="bg2"/>
        </a:buClr>
        <a:buFont typeface="Arial"/>
        <a:buChar char="•"/>
        <a:defRPr lang="en-US" sz="1800" b="0" i="0" kern="1200" baseline="0" dirty="0" smtClean="0">
          <a:solidFill>
            <a:srgbClr val="000000"/>
          </a:solidFill>
          <a:latin typeface="Barlow" pitchFamily="2" charset="77"/>
          <a:ea typeface="+mn-ea"/>
          <a:cs typeface="+mn-cs"/>
        </a:defRPr>
      </a:lvl3pPr>
      <a:lvl4pPr marL="971550" indent="-285750" algn="l" defTabSz="457200" rtl="0" eaLnBrk="1" latinLnBrk="0" hangingPunct="1">
        <a:lnSpc>
          <a:spcPct val="90000"/>
        </a:lnSpc>
        <a:spcBef>
          <a:spcPct val="20000"/>
        </a:spcBef>
        <a:spcAft>
          <a:spcPts val="400"/>
        </a:spcAft>
        <a:buClr>
          <a:schemeClr val="bg2"/>
        </a:buClr>
        <a:buFont typeface="Arial"/>
        <a:buChar char="–"/>
        <a:defRPr lang="en-US" sz="1200" b="0" i="0" kern="1200" dirty="0" smtClean="0">
          <a:solidFill>
            <a:srgbClr val="000000"/>
          </a:solidFill>
          <a:latin typeface="Barlow" pitchFamily="2" charset="77"/>
          <a:ea typeface="+mn-ea"/>
          <a:cs typeface="+mn-cs"/>
        </a:defRPr>
      </a:lvl4pPr>
      <a:lvl5pPr marL="2057400" indent="-228600" algn="l" defTabSz="457200" rtl="0" eaLnBrk="1" latinLnBrk="0" hangingPunct="1">
        <a:lnSpc>
          <a:spcPct val="90000"/>
        </a:lnSpc>
        <a:spcBef>
          <a:spcPct val="20000"/>
        </a:spcBef>
        <a:spcAft>
          <a:spcPts val="400"/>
        </a:spcAft>
        <a:buClr>
          <a:schemeClr val="bg2"/>
        </a:buClr>
        <a:buFont typeface="Arial"/>
        <a:buChar char="»"/>
        <a:defRPr lang="en-US" sz="1200" b="0" i="0" kern="1200" baseline="0" dirty="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949" userDrawn="1">
          <p15:clr>
            <a:srgbClr val="F26B43"/>
          </p15:clr>
        </p15:guide>
        <p15:guide id="1" orient="horz" pos="3768" userDrawn="1">
          <p15:clr>
            <a:srgbClr val="F26B43"/>
          </p15:clr>
        </p15:guide>
        <p15:guide id="2" pos="216" userDrawn="1">
          <p15:clr>
            <a:srgbClr val="F26B43"/>
          </p15:clr>
        </p15:guide>
        <p15:guide id="3" pos="7464" userDrawn="1">
          <p15:clr>
            <a:srgbClr val="F26B43"/>
          </p15:clr>
        </p15:guide>
        <p15:guide id="4" orient="horz" pos="528" userDrawn="1">
          <p15:clr>
            <a:srgbClr val="F26B43"/>
          </p15:clr>
        </p15:guide>
        <p15:guide id="5" pos="3725" userDrawn="1">
          <p15:clr>
            <a:srgbClr val="F26B43"/>
          </p15:clr>
        </p15:guide>
        <p15:guide id="6" orient="horz" pos="672" userDrawn="1">
          <p15:clr>
            <a:srgbClr val="F26B43"/>
          </p15:clr>
        </p15:guide>
        <p15:guide id="7" pos="66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analogdevicesinc/linu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s://wiki.analog.com/resources/tools-software/linux-drivers/iio-dac/ad5592r" TargetMode="External"/><Relationship Id="rId2" Type="http://schemas.openxmlformats.org/officeDocument/2006/relationships/hyperlink" Target="https://git.kernel.org/pub/scm/linux/kernel/git/torvalds/linux.git/tree/drivers/iio/dac/ad5592r-base.c?id=HEAD" TargetMode="Externa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https://wiki.analog.com/resources/tools-software/uc-drivers/ad5592r" TargetMode="External"/><Relationship Id="rId4" Type="http://schemas.openxmlformats.org/officeDocument/2006/relationships/hyperlink" Target="https://github.com/analogdevicesinc/no-OS/tree/master/drivers/adc-dac/ad5592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analog.com/en/design-center/evaluation-hardware-and-software/software/kuiper-linux.htm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iki.analog.com/resources/tools-software/linux-software/adi-kuiper_imag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iki.analog.com/resources/tools-software/linux-software/kuiper-linux" TargetMode="External"/><Relationship Id="rId2" Type="http://schemas.openxmlformats.org/officeDocument/2006/relationships/hyperlink" Target="https://github.com/analogdevicesinc/pyadi-iio/tree/master/examples/ad5592r_examples"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mailto:linux-iio@vger.kernel.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upload.wikimedia.org/wikipedia/commons/2/2e/Tux_bg.png" TargetMode="External"/><Relationship Id="rId4" Type="http://schemas.openxmlformats.org/officeDocument/2006/relationships/hyperlink" Target="https://www.kernel.org/doc/html/latest/driver-api/iio/index.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iki.analog.com/resources/tools-software/linux-drivers/iio-dac/ad5592r"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customXml" Target="../ink/ink4.xml"/><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m_NyYEBxfn8" TargetMode="External"/><Relationship Id="rId2" Type="http://schemas.openxmlformats.org/officeDocument/2006/relationships/hyperlink" Target="https://elinux.org/images/f/f9/Petazzoni-device-tree-dummies_0.pdf" TargetMode="Externa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putty.org/" TargetMode="Externa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wiki.analog.com/university/labs/software/precision_adc_toolbox" TargetMode="External"/><Relationship Id="rId4" Type="http://schemas.openxmlformats.org/officeDocument/2006/relationships/hyperlink" Target="https://wiki.analog.com/university/labs/software/iio_intro_toolbo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62.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customXml" Target="../ink/ink8.xml"/><Relationship Id="rId5" Type="http://schemas.openxmlformats.org/officeDocument/2006/relationships/image" Target="../media/image68.png"/><Relationship Id="rId4" Type="http://schemas.openxmlformats.org/officeDocument/2006/relationships/customXml" Target="../ink/ink7.xml"/><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hyperlink" Target="https://www.analog.com/MAX32655FTHR" TargetMode="External"/><Relationship Id="rId2" Type="http://schemas.openxmlformats.org/officeDocument/2006/relationships/image" Target="../media/image67.JPG"/><Relationship Id="rId1" Type="http://schemas.openxmlformats.org/officeDocument/2006/relationships/slideLayout" Target="../slideLayouts/slideLayout3.xml"/><Relationship Id="rId5" Type="http://schemas.openxmlformats.org/officeDocument/2006/relationships/hyperlink" Target="https://www.analog.com/EVAL-AD5592R-PMDZ" TargetMode="External"/><Relationship Id="rId4" Type="http://schemas.openxmlformats.org/officeDocument/2006/relationships/hyperlink" Target="https://www.analog.com/FTHR-PMD-INTZ" TargetMode="External"/></Relationships>
</file>

<file path=ppt/slides/_rels/slide36.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71.png"/><Relationship Id="rId7" Type="http://schemas.openxmlformats.org/officeDocument/2006/relationships/image" Target="../media/image79.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customXml" Target="../ink/ink10.xml"/><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customXml" Target="../ink/ink12.xml"/><Relationship Id="rId7" Type="http://schemas.openxmlformats.org/officeDocument/2006/relationships/image" Target="../media/image7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customXml" Target="../ink/ink13.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71.png"/><Relationship Id="rId7" Type="http://schemas.openxmlformats.org/officeDocument/2006/relationships/image" Target="../media/image8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customXml" Target="../ink/ink14.xml"/><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slideLayout" Target="../slideLayouts/slideLayout3.xml"/><Relationship Id="rId7" Type="http://schemas.openxmlformats.org/officeDocument/2006/relationships/image" Target="../media/image8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ustomXml" Target="../ink/ink16.xml"/><Relationship Id="rId11"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7.JPG"/><Relationship Id="rId4" Type="http://schemas.openxmlformats.org/officeDocument/2006/relationships/image" Target="../media/image29.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1.png"/><Relationship Id="rId7"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5.png"/><Relationship Id="rId10" Type="http://schemas.openxmlformats.org/officeDocument/2006/relationships/image" Target="../media/image92.png"/><Relationship Id="rId4" Type="http://schemas.openxmlformats.org/officeDocument/2006/relationships/image" Target="../media/image82.png"/><Relationship Id="rId9"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5" Type="http://schemas.openxmlformats.org/officeDocument/2006/relationships/hyperlink" Target="https://conference.scipy.org/proceedings/scipy2021/adi_sdg.html" TargetMode="Externa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iki.analog.com/university/courses/electronics/electronics-lab-13" TargetMode="Externa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9.png"/><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customXml" Target="../ink/ink18.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nalog.brightidea.com/RDC" TargetMode="Externa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github.com/analogdevicesinc/pyadi-iio/graphs/contributors" TargetMode="External"/><Relationship Id="rId2" Type="http://schemas.openxmlformats.org/officeDocument/2006/relationships/hyperlink" Target="https://github.com/analogdevicesinc/libiio/graphs/contributors" TargetMode="Externa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hyperlink" Target="https://github.com/analogdevicesinc/adi-kuiper-gen/graphs/contributor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www.analog.com/cn0503"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38D909-D066-2449-B22A-2B1EEA3D2FFD}"/>
              </a:ext>
            </a:extLst>
          </p:cNvPr>
          <p:cNvSpPr>
            <a:spLocks noGrp="1"/>
          </p:cNvSpPr>
          <p:nvPr>
            <p:ph type="body" idx="1"/>
          </p:nvPr>
        </p:nvSpPr>
        <p:spPr>
          <a:xfrm>
            <a:off x="342900" y="4587041"/>
            <a:ext cx="5570538" cy="605294"/>
          </a:xfrm>
        </p:spPr>
        <p:txBody>
          <a:bodyPr/>
          <a:lstStyle/>
          <a:p>
            <a:r>
              <a:rPr lang="en-US" dirty="0"/>
              <a:t>Presented By:</a:t>
            </a:r>
          </a:p>
          <a:p>
            <a:r>
              <a:rPr lang="en-US" dirty="0"/>
              <a:t>&lt;&lt;Your Name Here!&gt;&gt;</a:t>
            </a:r>
          </a:p>
        </p:txBody>
      </p:sp>
      <p:sp>
        <p:nvSpPr>
          <p:cNvPr id="7" name="Text Placeholder 6">
            <a:extLst>
              <a:ext uri="{FF2B5EF4-FFF2-40B4-BE49-F238E27FC236}">
                <a16:creationId xmlns:a16="http://schemas.microsoft.com/office/drawing/2014/main" id="{550F983F-8671-C045-8D77-8BA3DBF89922}"/>
              </a:ext>
            </a:extLst>
          </p:cNvPr>
          <p:cNvSpPr>
            <a:spLocks noGrp="1"/>
          </p:cNvSpPr>
          <p:nvPr>
            <p:ph type="body" sz="quarter" idx="12"/>
          </p:nvPr>
        </p:nvSpPr>
        <p:spPr>
          <a:xfrm>
            <a:off x="342900" y="2495112"/>
            <a:ext cx="6309570" cy="1994392"/>
          </a:xfrm>
        </p:spPr>
        <p:txBody>
          <a:bodyPr/>
          <a:lstStyle/>
          <a:p>
            <a:r>
              <a:rPr lang="en-US" dirty="0"/>
              <a:t>Tools for Low-Speed Mixed Signal System Design</a:t>
            </a:r>
          </a:p>
        </p:txBody>
      </p:sp>
      <p:sp>
        <p:nvSpPr>
          <p:cNvPr id="3" name="Footer Placeholder 2">
            <a:extLst>
              <a:ext uri="{FF2B5EF4-FFF2-40B4-BE49-F238E27FC236}">
                <a16:creationId xmlns:a16="http://schemas.microsoft.com/office/drawing/2014/main" id="{26A78CC7-C0D2-AC43-BD98-28E9A2C31B6B}"/>
              </a:ext>
            </a:extLst>
          </p:cNvPr>
          <p:cNvSpPr>
            <a:spLocks noGrp="1"/>
          </p:cNvSpPr>
          <p:nvPr>
            <p:ph type="ftr" sz="quarter" idx="3"/>
          </p:nvPr>
        </p:nvSpPr>
        <p:spPr>
          <a:xfrm>
            <a:off x="342900" y="6616018"/>
            <a:ext cx="8059640" cy="241982"/>
          </a:xfrm>
        </p:spPr>
        <p:txBody>
          <a:bodyPr>
            <a:normAutofit/>
          </a:bodyPr>
          <a:lstStyle/>
          <a:p>
            <a:r>
              <a:rPr lang="en-US" dirty="0"/>
              <a:t>©2023 Analog Devices, Inc. All rights reserved.</a:t>
            </a:r>
          </a:p>
        </p:txBody>
      </p:sp>
      <p:sp>
        <p:nvSpPr>
          <p:cNvPr id="2" name="Date Placeholder 1">
            <a:extLst>
              <a:ext uri="{FF2B5EF4-FFF2-40B4-BE49-F238E27FC236}">
                <a16:creationId xmlns:a16="http://schemas.microsoft.com/office/drawing/2014/main" id="{1D871FCC-AFFE-E923-1E48-0E270AA0FCB6}"/>
              </a:ext>
            </a:extLst>
          </p:cNvPr>
          <p:cNvSpPr>
            <a:spLocks noGrp="1"/>
          </p:cNvSpPr>
          <p:nvPr>
            <p:ph type="dt" sz="half" idx="2"/>
          </p:nvPr>
        </p:nvSpPr>
        <p:spPr/>
        <p:txBody>
          <a:bodyPr/>
          <a:lstStyle/>
          <a:p>
            <a:fld id="{451158BC-B8F4-496F-A1DC-22520AE57CE8}" type="datetime1">
              <a:rPr lang="en-US" smtClean="0"/>
              <a:t>9/23/2024</a:t>
            </a:fld>
            <a:endParaRPr lang="en-US" dirty="0"/>
          </a:p>
        </p:txBody>
      </p:sp>
      <p:sp>
        <p:nvSpPr>
          <p:cNvPr id="4" name="Slide Number Placeholder 3">
            <a:extLst>
              <a:ext uri="{FF2B5EF4-FFF2-40B4-BE49-F238E27FC236}">
                <a16:creationId xmlns:a16="http://schemas.microsoft.com/office/drawing/2014/main" id="{95245CBD-B7C4-3DFC-B886-CA8743699074}"/>
              </a:ext>
            </a:extLst>
          </p:cNvPr>
          <p:cNvSpPr>
            <a:spLocks noGrp="1"/>
          </p:cNvSpPr>
          <p:nvPr>
            <p:ph type="sldNum" sz="quarter" idx="4"/>
          </p:nvPr>
        </p:nvSpPr>
        <p:spPr/>
        <p:txBody>
          <a:bodyPr/>
          <a:lstStyle/>
          <a:p>
            <a:pPr>
              <a:defRPr/>
            </a:pPr>
            <a:fld id="{A9CE67A1-BA7F-A74E-B5D7-615746DEEC2B}" type="slidenum">
              <a:rPr lang="en-US" smtClean="0"/>
              <a:pPr>
                <a:defRPr/>
              </a:pPr>
              <a:t>1</a:t>
            </a:fld>
            <a:endParaRPr lang="en-US" baseline="-11000" dirty="0"/>
          </a:p>
        </p:txBody>
      </p:sp>
    </p:spTree>
    <p:extLst>
      <p:ext uri="{BB962C8B-B14F-4D97-AF65-F5344CB8AC3E}">
        <p14:creationId xmlns:p14="http://schemas.microsoft.com/office/powerpoint/2010/main" val="134331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ADAC4A-0A24-44E5-B077-86DD42FB6819}"/>
              </a:ext>
            </a:extLst>
          </p:cNvPr>
          <p:cNvSpPr>
            <a:spLocks noGrp="1"/>
          </p:cNvSpPr>
          <p:nvPr>
            <p:ph idx="1"/>
          </p:nvPr>
        </p:nvSpPr>
        <p:spPr>
          <a:xfrm>
            <a:off x="355600" y="1506260"/>
            <a:ext cx="10274300" cy="4475439"/>
          </a:xfrm>
        </p:spPr>
        <p:txBody>
          <a:bodyPr/>
          <a:lstStyle/>
          <a:p>
            <a:r>
              <a:rPr lang="en-US" dirty="0"/>
              <a:t>Look out, </a:t>
            </a:r>
            <a:r>
              <a:rPr lang="en-US" dirty="0" err="1"/>
              <a:t>Keesite</a:t>
            </a:r>
            <a:r>
              <a:rPr lang="en-US" dirty="0"/>
              <a:t>, </a:t>
            </a:r>
            <a:r>
              <a:rPr lang="en-US" dirty="0" err="1"/>
              <a:t>Flook</a:t>
            </a:r>
            <a:r>
              <a:rPr lang="en-US" dirty="0"/>
              <a:t>, </a:t>
            </a:r>
            <a:r>
              <a:rPr lang="en-US" dirty="0" err="1"/>
              <a:t>Techtronicks</a:t>
            </a:r>
            <a:r>
              <a:rPr lang="en-US" dirty="0"/>
              <a:t>, Roadie and </a:t>
            </a:r>
            <a:r>
              <a:rPr lang="en-US" dirty="0" err="1"/>
              <a:t>Schvarts</a:t>
            </a:r>
            <a:r>
              <a:rPr lang="en-US" dirty="0"/>
              <a:t>…          </a:t>
            </a:r>
            <a:r>
              <a:rPr lang="en-US" dirty="0">
                <a:latin typeface="Bauhaus 93" panose="04030905020B02020C02" pitchFamily="82" charset="0"/>
              </a:rPr>
              <a:t>Fred in the Shed Instruments</a:t>
            </a:r>
            <a:r>
              <a:rPr lang="en-US" baseline="30000" dirty="0"/>
              <a:t>®</a:t>
            </a:r>
            <a:r>
              <a:rPr lang="en-US" dirty="0"/>
              <a:t> is in business!</a:t>
            </a:r>
          </a:p>
          <a:p>
            <a:r>
              <a:rPr lang="en-US" dirty="0"/>
              <a:t>Let’s help Fred design his first product, the CT001 curve tracer!</a:t>
            </a:r>
          </a:p>
          <a:p>
            <a:pPr lvl="1"/>
            <a:r>
              <a:rPr lang="en-US" dirty="0"/>
              <a:t>Analog circuit (Fred’s Domain)</a:t>
            </a:r>
          </a:p>
          <a:p>
            <a:pPr lvl="1"/>
            <a:r>
              <a:rPr lang="en-US" dirty="0"/>
              <a:t>Choosing ADC/DAC</a:t>
            </a:r>
          </a:p>
          <a:p>
            <a:pPr lvl="1"/>
            <a:r>
              <a:rPr lang="en-US" dirty="0"/>
              <a:t>Proof of concept</a:t>
            </a:r>
          </a:p>
          <a:p>
            <a:pPr lvl="1"/>
            <a:r>
              <a:rPr lang="en-US" dirty="0"/>
              <a:t>Paths to production</a:t>
            </a:r>
          </a:p>
          <a:p>
            <a:endParaRPr lang="en-US" dirty="0"/>
          </a:p>
        </p:txBody>
      </p:sp>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914096"/>
          </a:xfrm>
        </p:spPr>
        <p:txBody>
          <a:bodyPr/>
          <a:lstStyle/>
          <a:p>
            <a:r>
              <a:rPr lang="en-US" dirty="0"/>
              <a:t>(definitely not contrived) Case Study:</a:t>
            </a:r>
            <a:br>
              <a:rPr lang="en-US" dirty="0"/>
            </a:br>
            <a:r>
              <a:rPr lang="en-US" dirty="0">
                <a:latin typeface="Bauhaus 93" panose="04030905020B02020C02" pitchFamily="82" charset="0"/>
              </a:rPr>
              <a:t>Fred in the Shed Instruments </a:t>
            </a:r>
            <a:r>
              <a:rPr lang="en-US" dirty="0"/>
              <a:t>pocket curve tracer!</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EADFED34-0AA6-4D03-9509-DD972A77D9A7}" type="datetime1">
              <a:rPr lang="en-US" smtClean="0"/>
              <a:t>9/23/2024</a:t>
            </a:fld>
            <a:endParaRPr lang="en-US"/>
          </a:p>
        </p:txBody>
      </p:sp>
      <p:pic>
        <p:nvPicPr>
          <p:cNvPr id="6" name="Picture 5">
            <a:extLst>
              <a:ext uri="{FF2B5EF4-FFF2-40B4-BE49-F238E27FC236}">
                <a16:creationId xmlns:a16="http://schemas.microsoft.com/office/drawing/2014/main" id="{9115F40D-3F94-4CDD-891F-82BDC2538317}"/>
              </a:ext>
            </a:extLst>
          </p:cNvPr>
          <p:cNvPicPr>
            <a:picLocks noChangeAspect="1"/>
          </p:cNvPicPr>
          <p:nvPr/>
        </p:nvPicPr>
        <p:blipFill>
          <a:blip r:embed="rId3"/>
          <a:stretch>
            <a:fillRect/>
          </a:stretch>
        </p:blipFill>
        <p:spPr>
          <a:xfrm>
            <a:off x="7298748" y="3429000"/>
            <a:ext cx="4498953" cy="2245167"/>
          </a:xfrm>
          <a:prstGeom prst="rect">
            <a:avLst/>
          </a:prstGeom>
        </p:spPr>
      </p:pic>
      <p:sp>
        <p:nvSpPr>
          <p:cNvPr id="7" name="TextBox 6">
            <a:extLst>
              <a:ext uri="{FF2B5EF4-FFF2-40B4-BE49-F238E27FC236}">
                <a16:creationId xmlns:a16="http://schemas.microsoft.com/office/drawing/2014/main" id="{A0652D94-B6EF-4A30-9477-274E429E332B}"/>
              </a:ext>
            </a:extLst>
          </p:cNvPr>
          <p:cNvSpPr txBox="1"/>
          <p:nvPr/>
        </p:nvSpPr>
        <p:spPr>
          <a:xfrm>
            <a:off x="7298748" y="5720089"/>
            <a:ext cx="4537652" cy="523220"/>
          </a:xfrm>
          <a:prstGeom prst="rect">
            <a:avLst/>
          </a:prstGeom>
          <a:noFill/>
        </p:spPr>
        <p:txBody>
          <a:bodyPr wrap="none" rtlCol="0">
            <a:spAutoFit/>
          </a:bodyPr>
          <a:lstStyle/>
          <a:p>
            <a:r>
              <a:rPr lang="en-US" sz="1400" dirty="0"/>
              <a:t>Photo Credit:</a:t>
            </a:r>
          </a:p>
          <a:p>
            <a:r>
              <a:rPr lang="en-US" sz="1400" dirty="0"/>
              <a:t>https://www.instructables.com/Transistor-Curve-Tracer/</a:t>
            </a:r>
          </a:p>
        </p:txBody>
      </p:sp>
      <p:sp>
        <p:nvSpPr>
          <p:cNvPr id="8" name="Slide Number Placeholder 7">
            <a:extLst>
              <a:ext uri="{FF2B5EF4-FFF2-40B4-BE49-F238E27FC236}">
                <a16:creationId xmlns:a16="http://schemas.microsoft.com/office/drawing/2014/main" id="{51CAA45D-3A9B-E073-8416-64AF45F1A424}"/>
              </a:ext>
            </a:extLst>
          </p:cNvPr>
          <p:cNvSpPr>
            <a:spLocks noGrp="1"/>
          </p:cNvSpPr>
          <p:nvPr>
            <p:ph type="sldNum" sz="quarter" idx="4"/>
          </p:nvPr>
        </p:nvSpPr>
        <p:spPr/>
        <p:txBody>
          <a:bodyPr/>
          <a:lstStyle/>
          <a:p>
            <a:pPr>
              <a:defRPr/>
            </a:pPr>
            <a:fld id="{A9CE67A1-BA7F-A74E-B5D7-615746DEEC2B}" type="slidenum">
              <a:rPr lang="en-US" smtClean="0"/>
              <a:pPr>
                <a:defRPr/>
              </a:pPr>
              <a:t>10</a:t>
            </a:fld>
            <a:endParaRPr lang="en-US" baseline="-11000" dirty="0"/>
          </a:p>
        </p:txBody>
      </p:sp>
    </p:spTree>
    <p:extLst>
      <p:ext uri="{BB962C8B-B14F-4D97-AF65-F5344CB8AC3E}">
        <p14:creationId xmlns:p14="http://schemas.microsoft.com/office/powerpoint/2010/main" val="368261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Analog First (Fred’s expertise)</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61230347-62BF-4070-A2B8-CEBEC4478286}" type="datetime1">
              <a:rPr lang="en-US" smtClean="0"/>
              <a:t>9/23/2024</a:t>
            </a:fld>
            <a:endParaRPr lang="en-US"/>
          </a:p>
        </p:txBody>
      </p:sp>
      <p:sp>
        <p:nvSpPr>
          <p:cNvPr id="6" name="Content Placeholder 2">
            <a:extLst>
              <a:ext uri="{FF2B5EF4-FFF2-40B4-BE49-F238E27FC236}">
                <a16:creationId xmlns:a16="http://schemas.microsoft.com/office/drawing/2014/main" id="{2FFE6E73-27E7-4D9A-8AAA-2CDDB035F8D3}"/>
              </a:ext>
            </a:extLst>
          </p:cNvPr>
          <p:cNvSpPr>
            <a:spLocks noGrp="1"/>
          </p:cNvSpPr>
          <p:nvPr>
            <p:ph idx="1"/>
          </p:nvPr>
        </p:nvSpPr>
        <p:spPr>
          <a:xfrm>
            <a:off x="339259" y="857076"/>
            <a:ext cx="5205683" cy="2138711"/>
          </a:xfrm>
        </p:spPr>
        <p:txBody>
          <a:bodyPr/>
          <a:lstStyle/>
          <a:p>
            <a:r>
              <a:rPr lang="en-US" dirty="0"/>
              <a:t>Start with a basic analog circuit, with nodes that will be connected to ADC / DAC channels.</a:t>
            </a:r>
          </a:p>
          <a:p>
            <a:r>
              <a:rPr lang="en-US" dirty="0"/>
              <a:t>We need to drive </a:t>
            </a:r>
            <a:r>
              <a:rPr lang="en-US" dirty="0" err="1"/>
              <a:t>Vcdrive</a:t>
            </a:r>
            <a:r>
              <a:rPr lang="en-US" dirty="0"/>
              <a:t> and </a:t>
            </a:r>
            <a:r>
              <a:rPr lang="en-US" dirty="0" err="1"/>
              <a:t>Vbdrive</a:t>
            </a:r>
            <a:r>
              <a:rPr lang="en-US" dirty="0"/>
              <a:t> nodes, read back </a:t>
            </a:r>
            <a:r>
              <a:rPr lang="en-US" dirty="0" err="1"/>
              <a:t>Vcsense</a:t>
            </a:r>
            <a:r>
              <a:rPr lang="en-US" dirty="0"/>
              <a:t>.</a:t>
            </a:r>
          </a:p>
        </p:txBody>
      </p:sp>
      <p:pic>
        <p:nvPicPr>
          <p:cNvPr id="7" name="Picture 6">
            <a:extLst>
              <a:ext uri="{FF2B5EF4-FFF2-40B4-BE49-F238E27FC236}">
                <a16:creationId xmlns:a16="http://schemas.microsoft.com/office/drawing/2014/main" id="{42B1EEC3-1ED5-411E-8805-DA93CF94C6B3}"/>
              </a:ext>
            </a:extLst>
          </p:cNvPr>
          <p:cNvPicPr>
            <a:picLocks noChangeAspect="1"/>
          </p:cNvPicPr>
          <p:nvPr/>
        </p:nvPicPr>
        <p:blipFill>
          <a:blip r:embed="rId3"/>
          <a:stretch>
            <a:fillRect/>
          </a:stretch>
        </p:blipFill>
        <p:spPr>
          <a:xfrm>
            <a:off x="5821891" y="722174"/>
            <a:ext cx="6295365" cy="5021875"/>
          </a:xfrm>
          <a:prstGeom prst="rect">
            <a:avLst/>
          </a:prstGeom>
        </p:spPr>
      </p:pic>
      <p:pic>
        <p:nvPicPr>
          <p:cNvPr id="8" name="Picture 7">
            <a:extLst>
              <a:ext uri="{FF2B5EF4-FFF2-40B4-BE49-F238E27FC236}">
                <a16:creationId xmlns:a16="http://schemas.microsoft.com/office/drawing/2014/main" id="{6F2C4844-77E0-4F46-9C91-20ACB409CA6B}"/>
              </a:ext>
            </a:extLst>
          </p:cNvPr>
          <p:cNvPicPr>
            <a:picLocks noChangeAspect="1"/>
          </p:cNvPicPr>
          <p:nvPr/>
        </p:nvPicPr>
        <p:blipFill>
          <a:blip r:embed="rId4"/>
          <a:stretch>
            <a:fillRect/>
          </a:stretch>
        </p:blipFill>
        <p:spPr>
          <a:xfrm>
            <a:off x="247067" y="3162509"/>
            <a:ext cx="5390068" cy="3159985"/>
          </a:xfrm>
          <a:prstGeom prst="rect">
            <a:avLst/>
          </a:prstGeom>
        </p:spPr>
      </p:pic>
      <p:sp>
        <p:nvSpPr>
          <p:cNvPr id="2" name="Slide Number Placeholder 1">
            <a:extLst>
              <a:ext uri="{FF2B5EF4-FFF2-40B4-BE49-F238E27FC236}">
                <a16:creationId xmlns:a16="http://schemas.microsoft.com/office/drawing/2014/main" id="{96571B5E-DB83-0053-CAFF-F35EE5643EA8}"/>
              </a:ext>
            </a:extLst>
          </p:cNvPr>
          <p:cNvSpPr>
            <a:spLocks noGrp="1"/>
          </p:cNvSpPr>
          <p:nvPr>
            <p:ph type="sldNum" sz="quarter" idx="4"/>
          </p:nvPr>
        </p:nvSpPr>
        <p:spPr/>
        <p:txBody>
          <a:bodyPr/>
          <a:lstStyle/>
          <a:p>
            <a:pPr>
              <a:defRPr/>
            </a:pPr>
            <a:fld id="{A9CE67A1-BA7F-A74E-B5D7-615746DEEC2B}" type="slidenum">
              <a:rPr lang="en-US" smtClean="0"/>
              <a:pPr>
                <a:defRPr/>
              </a:pPr>
              <a:t>11</a:t>
            </a:fld>
            <a:endParaRPr lang="en-US" baseline="-11000" dirty="0"/>
          </a:p>
        </p:txBody>
      </p:sp>
    </p:spTree>
    <p:extLst>
      <p:ext uri="{BB962C8B-B14F-4D97-AF65-F5344CB8AC3E}">
        <p14:creationId xmlns:p14="http://schemas.microsoft.com/office/powerpoint/2010/main" val="409559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CT001 Stack(s)</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529BF1D6-F921-4CA8-A542-6B1979FD3CBB}" type="datetime1">
              <a:rPr lang="en-US" smtClean="0"/>
              <a:t>9/23/2024</a:t>
            </a:fld>
            <a:endParaRPr lang="en-US"/>
          </a:p>
        </p:txBody>
      </p:sp>
      <p:sp>
        <p:nvSpPr>
          <p:cNvPr id="6" name="Rectangle: Rounded Corners 5">
            <a:extLst>
              <a:ext uri="{FF2B5EF4-FFF2-40B4-BE49-F238E27FC236}">
                <a16:creationId xmlns:a16="http://schemas.microsoft.com/office/drawing/2014/main" id="{F2EF6ACE-9650-4ED2-A1FC-B72DADF9F4F7}"/>
              </a:ext>
            </a:extLst>
          </p:cNvPr>
          <p:cNvSpPr/>
          <p:nvPr/>
        </p:nvSpPr>
        <p:spPr>
          <a:xfrm>
            <a:off x="1570845" y="4469790"/>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ADC, DAC, etc.</a:t>
            </a:r>
          </a:p>
        </p:txBody>
      </p:sp>
      <p:sp>
        <p:nvSpPr>
          <p:cNvPr id="7" name="Rectangle: Rounded Corners 6">
            <a:extLst>
              <a:ext uri="{FF2B5EF4-FFF2-40B4-BE49-F238E27FC236}">
                <a16:creationId xmlns:a16="http://schemas.microsoft.com/office/drawing/2014/main" id="{6A460B72-87D4-4AC5-B6E8-641AB02AEEF2}"/>
              </a:ext>
            </a:extLst>
          </p:cNvPr>
          <p:cNvSpPr/>
          <p:nvPr/>
        </p:nvSpPr>
        <p:spPr>
          <a:xfrm>
            <a:off x="1570844" y="415980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HW peripheral (SPI, I2C, JESD) </a:t>
            </a:r>
          </a:p>
        </p:txBody>
      </p:sp>
      <p:sp>
        <p:nvSpPr>
          <p:cNvPr id="8" name="Rectangle: Rounded Corners 7">
            <a:extLst>
              <a:ext uri="{FF2B5EF4-FFF2-40B4-BE49-F238E27FC236}">
                <a16:creationId xmlns:a16="http://schemas.microsoft.com/office/drawing/2014/main" id="{58BF4FFF-C92B-460D-B1A0-2399FAEFE2CD}"/>
              </a:ext>
            </a:extLst>
          </p:cNvPr>
          <p:cNvSpPr/>
          <p:nvPr/>
        </p:nvSpPr>
        <p:spPr>
          <a:xfrm>
            <a:off x="1570843" y="384981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Platform Driver</a:t>
            </a:r>
          </a:p>
        </p:txBody>
      </p:sp>
      <p:sp>
        <p:nvSpPr>
          <p:cNvPr id="9" name="Rectangle: Rounded Corners 8">
            <a:extLst>
              <a:ext uri="{FF2B5EF4-FFF2-40B4-BE49-F238E27FC236}">
                <a16:creationId xmlns:a16="http://schemas.microsoft.com/office/drawing/2014/main" id="{BE4ED7A9-29E7-4786-B410-676338556C0B}"/>
              </a:ext>
            </a:extLst>
          </p:cNvPr>
          <p:cNvSpPr/>
          <p:nvPr/>
        </p:nvSpPr>
        <p:spPr>
          <a:xfrm>
            <a:off x="1570842" y="354378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Device Driver</a:t>
            </a:r>
          </a:p>
        </p:txBody>
      </p:sp>
      <p:sp>
        <p:nvSpPr>
          <p:cNvPr id="10" name="Rectangle: Rounded Corners 9">
            <a:extLst>
              <a:ext uri="{FF2B5EF4-FFF2-40B4-BE49-F238E27FC236}">
                <a16:creationId xmlns:a16="http://schemas.microsoft.com/office/drawing/2014/main" id="{85263F69-B6D7-4233-9B29-2C7BED97E3C9}"/>
              </a:ext>
            </a:extLst>
          </p:cNvPr>
          <p:cNvSpPr/>
          <p:nvPr/>
        </p:nvSpPr>
        <p:spPr>
          <a:xfrm>
            <a:off x="1570840" y="292769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43156FCF-9761-45EF-86D4-4A81ED2F5880}"/>
              </a:ext>
            </a:extLst>
          </p:cNvPr>
          <p:cNvSpPr/>
          <p:nvPr/>
        </p:nvSpPr>
        <p:spPr>
          <a:xfrm>
            <a:off x="1570841" y="323768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a:t>
            </a:r>
            <a:r>
              <a:rPr kumimoji="0" lang="en-US" sz="1400" b="0" i="0" u="none" strike="noStrike" kern="1200" cap="none" spc="0" normalizeH="0" baseline="0" noProof="0" dirty="0" err="1">
                <a:ln>
                  <a:noFill/>
                </a:ln>
                <a:solidFill>
                  <a:srgbClr val="000000"/>
                </a:solidFill>
                <a:effectLst/>
                <a:uLnTx/>
                <a:uFillTx/>
                <a:latin typeface="Arial"/>
                <a:ea typeface="+mn-ea"/>
                <a:cs typeface="+mn-cs"/>
              </a:rPr>
              <a:t>ys</a:t>
            </a:r>
            <a:r>
              <a:rPr kumimoji="0" lang="en-US" sz="1400" b="0" i="0" u="none" strike="noStrike" kern="1200" cap="none" spc="0" normalizeH="0" baseline="0" noProof="0" dirty="0">
                <a:ln>
                  <a:noFill/>
                </a:ln>
                <a:solidFill>
                  <a:srgbClr val="000000"/>
                </a:solidFill>
                <a:effectLst/>
                <a:uLnTx/>
                <a:uFillTx/>
                <a:latin typeface="Arial"/>
                <a:ea typeface="+mn-ea"/>
                <a:cs typeface="+mn-cs"/>
              </a:rPr>
              <a:t>/bus/</a:t>
            </a:r>
            <a:r>
              <a:rPr kumimoji="0" lang="en-US" sz="1400" b="0" i="0" u="none" strike="noStrike" kern="1200" cap="none" spc="0" normalizeH="0" baseline="0" noProof="0" dirty="0" err="1">
                <a:ln>
                  <a:noFill/>
                </a:ln>
                <a:solidFill>
                  <a:srgbClr val="000000"/>
                </a:solidFill>
                <a:effectLst/>
                <a:uLnTx/>
                <a:uFillTx/>
                <a:latin typeface="Arial"/>
                <a:ea typeface="+mn-ea"/>
                <a:cs typeface="+mn-cs"/>
              </a:rPr>
              <a:t>iio</a:t>
            </a:r>
            <a:r>
              <a:rPr kumimoji="0" lang="en-US" sz="1400" b="0" i="0" u="none" strike="noStrike" kern="1200" cap="none" spc="0" normalizeH="0" baseline="0" noProof="0" dirty="0">
                <a:ln>
                  <a:noFill/>
                </a:ln>
                <a:solidFill>
                  <a:srgbClr val="000000"/>
                </a:solidFill>
                <a:effectLst/>
                <a:uLnTx/>
                <a:uFillTx/>
                <a:latin typeface="Arial"/>
                <a:ea typeface="+mn-ea"/>
                <a:cs typeface="+mn-cs"/>
              </a:rPr>
              <a:t>/../../</a:t>
            </a:r>
          </a:p>
        </p:txBody>
      </p:sp>
      <p:sp>
        <p:nvSpPr>
          <p:cNvPr id="12" name="Rectangle: Rounded Corners 11">
            <a:extLst>
              <a:ext uri="{FF2B5EF4-FFF2-40B4-BE49-F238E27FC236}">
                <a16:creationId xmlns:a16="http://schemas.microsoft.com/office/drawing/2014/main" id="{968BF583-68CF-469D-860E-838890BC6C03}"/>
              </a:ext>
            </a:extLst>
          </p:cNvPr>
          <p:cNvSpPr/>
          <p:nvPr/>
        </p:nvSpPr>
        <p:spPr>
          <a:xfrm>
            <a:off x="1570839" y="2612593"/>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Pylibiio</a:t>
            </a:r>
            <a:r>
              <a:rPr kumimoji="0" lang="en-US" sz="1400" b="0" i="0" u="none" strike="noStrike" kern="1200" cap="none" spc="0" normalizeH="0" baseline="0" noProof="0" dirty="0">
                <a:ln>
                  <a:noFill/>
                </a:ln>
                <a:solidFill>
                  <a:srgbClr val="000000"/>
                </a:solidFill>
                <a:effectLst/>
                <a:uLnTx/>
                <a:uFillTx/>
                <a:latin typeface="Arial"/>
                <a:ea typeface="+mn-ea"/>
                <a:cs typeface="+mn-cs"/>
              </a:rPr>
              <a:t> (or C#, or MATLAB, </a:t>
            </a:r>
            <a:r>
              <a:rPr kumimoji="0" lang="en-US" sz="1400" b="0" i="0" u="none" strike="noStrike" kern="1200" cap="none" spc="0" normalizeH="0" baseline="0" noProof="0" dirty="0" err="1">
                <a:ln>
                  <a:noFill/>
                </a:ln>
                <a:solidFill>
                  <a:srgbClr val="000000"/>
                </a:solidFill>
                <a:effectLst/>
                <a:uLnTx/>
                <a:uFillTx/>
                <a:latin typeface="Arial"/>
                <a:ea typeface="+mn-ea"/>
                <a:cs typeface="+mn-cs"/>
              </a:rPr>
              <a:t>etc</a:t>
            </a:r>
            <a:r>
              <a:rPr kumimoji="0" lang="en-US" sz="1400" b="0" i="0" u="none" strike="noStrike" kern="1200" cap="none" spc="0" normalizeH="0" baseline="0" noProof="0" dirty="0">
                <a:ln>
                  <a:noFill/>
                </a:ln>
                <a:solidFill>
                  <a:srgbClr val="000000"/>
                </a:solidFill>
                <a:effectLst/>
                <a:uLnTx/>
                <a:uFillTx/>
                <a:latin typeface="Arial"/>
                <a:ea typeface="+mn-ea"/>
                <a:cs typeface="+mn-cs"/>
              </a:rPr>
              <a:t>)</a:t>
            </a:r>
          </a:p>
        </p:txBody>
      </p:sp>
      <p:sp>
        <p:nvSpPr>
          <p:cNvPr id="13" name="Rectangle: Rounded Corners 12">
            <a:extLst>
              <a:ext uri="{FF2B5EF4-FFF2-40B4-BE49-F238E27FC236}">
                <a16:creationId xmlns:a16="http://schemas.microsoft.com/office/drawing/2014/main" id="{5FC7E792-DA91-4BAC-A94D-E4A437F113BE}"/>
              </a:ext>
            </a:extLst>
          </p:cNvPr>
          <p:cNvSpPr/>
          <p:nvPr/>
        </p:nvSpPr>
        <p:spPr>
          <a:xfrm>
            <a:off x="1570838" y="230045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Pyadi-iio</a:t>
            </a:r>
          </a:p>
        </p:txBody>
      </p:sp>
      <p:sp>
        <p:nvSpPr>
          <p:cNvPr id="14" name="Rectangle: Rounded Corners 13">
            <a:extLst>
              <a:ext uri="{FF2B5EF4-FFF2-40B4-BE49-F238E27FC236}">
                <a16:creationId xmlns:a16="http://schemas.microsoft.com/office/drawing/2014/main" id="{741E1835-ABE3-4075-9DA1-954FDEBDC2E5}"/>
              </a:ext>
            </a:extLst>
          </p:cNvPr>
          <p:cNvSpPr/>
          <p:nvPr/>
        </p:nvSpPr>
        <p:spPr>
          <a:xfrm>
            <a:off x="1570837" y="199579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Algorithms, number crunching</a:t>
            </a:r>
          </a:p>
        </p:txBody>
      </p:sp>
      <p:sp>
        <p:nvSpPr>
          <p:cNvPr id="15" name="Rectangle: Rounded Corners 14">
            <a:extLst>
              <a:ext uri="{FF2B5EF4-FFF2-40B4-BE49-F238E27FC236}">
                <a16:creationId xmlns:a16="http://schemas.microsoft.com/office/drawing/2014/main" id="{EF6ECF2A-DB18-41A0-8CC2-966A07425BFC}"/>
              </a:ext>
            </a:extLst>
          </p:cNvPr>
          <p:cNvSpPr/>
          <p:nvPr/>
        </p:nvSpPr>
        <p:spPr>
          <a:xfrm>
            <a:off x="1570837" y="787362"/>
            <a:ext cx="2800189" cy="120526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Pretty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GUI</a:t>
            </a:r>
          </a:p>
        </p:txBody>
      </p:sp>
      <p:sp>
        <p:nvSpPr>
          <p:cNvPr id="16" name="CustomShape 10">
            <a:extLst>
              <a:ext uri="{FF2B5EF4-FFF2-40B4-BE49-F238E27FC236}">
                <a16:creationId xmlns:a16="http://schemas.microsoft.com/office/drawing/2014/main" id="{7960ED9C-E259-4F34-A6F2-7E1E4EA3B0C1}"/>
              </a:ext>
            </a:extLst>
          </p:cNvPr>
          <p:cNvSpPr/>
          <p:nvPr/>
        </p:nvSpPr>
        <p:spPr>
          <a:xfrm flipH="1" flipV="1">
            <a:off x="5043945" y="3706965"/>
            <a:ext cx="1185868" cy="221694"/>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7" name="CustomShape 5">
            <a:extLst>
              <a:ext uri="{FF2B5EF4-FFF2-40B4-BE49-F238E27FC236}">
                <a16:creationId xmlns:a16="http://schemas.microsoft.com/office/drawing/2014/main" id="{CFBEBC16-D019-4484-97E4-19F1D8BC139F}"/>
              </a:ext>
            </a:extLst>
          </p:cNvPr>
          <p:cNvSpPr/>
          <p:nvPr/>
        </p:nvSpPr>
        <p:spPr>
          <a:xfrm>
            <a:off x="6311014" y="3631446"/>
            <a:ext cx="2276006"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Already done if we pick the right part </a:t>
            </a:r>
            <a:r>
              <a:rPr lang="en-US" spc="-1" dirty="0">
                <a:solidFill>
                  <a:srgbClr val="000000"/>
                </a:solidFill>
                <a:latin typeface="Arial"/>
                <a:sym typeface="Wingdings" panose="05000000000000000000" pitchFamily="2" charset="2"/>
              </a:rPr>
              <a:t></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18" name="Right Brace 17">
            <a:extLst>
              <a:ext uri="{FF2B5EF4-FFF2-40B4-BE49-F238E27FC236}">
                <a16:creationId xmlns:a16="http://schemas.microsoft.com/office/drawing/2014/main" id="{644D0CF7-D039-4E1B-9ECC-9C2B7D268E80}"/>
              </a:ext>
            </a:extLst>
          </p:cNvPr>
          <p:cNvSpPr/>
          <p:nvPr/>
        </p:nvSpPr>
        <p:spPr>
          <a:xfrm>
            <a:off x="4518958" y="2990132"/>
            <a:ext cx="377062" cy="147965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ight Brace 18">
            <a:extLst>
              <a:ext uri="{FF2B5EF4-FFF2-40B4-BE49-F238E27FC236}">
                <a16:creationId xmlns:a16="http://schemas.microsoft.com/office/drawing/2014/main" id="{C7295A09-6A2C-4B03-97E1-35C8BE758489}"/>
              </a:ext>
            </a:extLst>
          </p:cNvPr>
          <p:cNvSpPr/>
          <p:nvPr/>
        </p:nvSpPr>
        <p:spPr>
          <a:xfrm>
            <a:off x="4543421" y="2152772"/>
            <a:ext cx="377062" cy="837360"/>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CustomShape 10">
            <a:extLst>
              <a:ext uri="{FF2B5EF4-FFF2-40B4-BE49-F238E27FC236}">
                <a16:creationId xmlns:a16="http://schemas.microsoft.com/office/drawing/2014/main" id="{25FB921D-E315-461F-9C5B-5E260FAB6B78}"/>
              </a:ext>
            </a:extLst>
          </p:cNvPr>
          <p:cNvSpPr/>
          <p:nvPr/>
        </p:nvSpPr>
        <p:spPr>
          <a:xfrm flipH="1">
            <a:off x="4964604" y="2586648"/>
            <a:ext cx="1049127" cy="4571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1" name="CustomShape 5">
            <a:extLst>
              <a:ext uri="{FF2B5EF4-FFF2-40B4-BE49-F238E27FC236}">
                <a16:creationId xmlns:a16="http://schemas.microsoft.com/office/drawing/2014/main" id="{9F3E81F0-5D88-4974-A78F-BA1A512CA9C1}"/>
              </a:ext>
            </a:extLst>
          </p:cNvPr>
          <p:cNvSpPr/>
          <p:nvPr/>
        </p:nvSpPr>
        <p:spPr>
          <a:xfrm>
            <a:off x="6146610" y="2242928"/>
            <a:ext cx="3568417"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Arial"/>
                <a:ea typeface="+mn-ea"/>
                <a:cs typeface="+mn-cs"/>
              </a:rPr>
              <a:t>The r</a:t>
            </a:r>
            <a:r>
              <a:rPr kumimoji="0" lang="en-US" sz="1800" b="1" i="0" u="none" strike="noStrike" kern="1200" cap="none" spc="-1" normalizeH="0" baseline="0" noProof="0" dirty="0" err="1">
                <a:ln>
                  <a:noFill/>
                </a:ln>
                <a:solidFill>
                  <a:srgbClr val="000000"/>
                </a:solidFill>
                <a:effectLst/>
                <a:uLnTx/>
                <a:uFillTx/>
                <a:latin typeface="Arial"/>
                <a:ea typeface="+mn-ea"/>
                <a:cs typeface="+mn-cs"/>
              </a:rPr>
              <a:t>est</a:t>
            </a:r>
            <a:r>
              <a:rPr kumimoji="0" lang="en-US" sz="1800" b="1" i="0" u="none" strike="noStrike" kern="1200" cap="none" spc="-1" normalizeH="0" baseline="0" noProof="0" dirty="0">
                <a:ln>
                  <a:noFill/>
                </a:ln>
                <a:solidFill>
                  <a:srgbClr val="000000"/>
                </a:solidFill>
                <a:effectLst/>
                <a:uLnTx/>
                <a:uFillTx/>
                <a:latin typeface="Arial"/>
                <a:ea typeface="+mn-ea"/>
                <a:cs typeface="+mn-cs"/>
              </a:rPr>
              <a:t> of us!! (FAE, Product Line Apps, Customer subject matter expert)</a:t>
            </a:r>
            <a:endParaRPr kumimoji="0" lang="en-US" sz="1800" b="1" i="0" u="none" strike="noStrike" kern="1200" cap="none" spc="-1"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28CDC247-C1EB-4375-9A07-AE893DB39800}"/>
              </a:ext>
            </a:extLst>
          </p:cNvPr>
          <p:cNvSpPr/>
          <p:nvPr/>
        </p:nvSpPr>
        <p:spPr>
          <a:xfrm flipH="1" flipV="1">
            <a:off x="4363531" y="4705781"/>
            <a:ext cx="1113904" cy="674017"/>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3" name="CustomShape 5">
            <a:extLst>
              <a:ext uri="{FF2B5EF4-FFF2-40B4-BE49-F238E27FC236}">
                <a16:creationId xmlns:a16="http://schemas.microsoft.com/office/drawing/2014/main" id="{D62BB591-8812-4DEA-A899-B7CB991A80C8}"/>
              </a:ext>
            </a:extLst>
          </p:cNvPr>
          <p:cNvSpPr/>
          <p:nvPr/>
        </p:nvSpPr>
        <p:spPr>
          <a:xfrm>
            <a:off x="5631128" y="5282592"/>
            <a:ext cx="3228516"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Product Line Apps (INL, DNL, Gain error, Drift, Noise)</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24" name="CustomShape 10">
            <a:extLst>
              <a:ext uri="{FF2B5EF4-FFF2-40B4-BE49-F238E27FC236}">
                <a16:creationId xmlns:a16="http://schemas.microsoft.com/office/drawing/2014/main" id="{97F723ED-9FC7-46C7-9E0A-C4AB0A6DED8B}"/>
              </a:ext>
            </a:extLst>
          </p:cNvPr>
          <p:cNvSpPr/>
          <p:nvPr/>
        </p:nvSpPr>
        <p:spPr>
          <a:xfrm flipH="1">
            <a:off x="5010455" y="1428651"/>
            <a:ext cx="1049127" cy="4571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5" name="CustomShape 5">
            <a:extLst>
              <a:ext uri="{FF2B5EF4-FFF2-40B4-BE49-F238E27FC236}">
                <a16:creationId xmlns:a16="http://schemas.microsoft.com/office/drawing/2014/main" id="{A263F53B-E020-4205-B57C-B3DCE761E6A0}"/>
              </a:ext>
            </a:extLst>
          </p:cNvPr>
          <p:cNvSpPr/>
          <p:nvPr/>
        </p:nvSpPr>
        <p:spPr>
          <a:xfrm>
            <a:off x="6096000" y="1221299"/>
            <a:ext cx="2897850"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Customer’s SW dept</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26" name="Right Brace 25">
            <a:extLst>
              <a:ext uri="{FF2B5EF4-FFF2-40B4-BE49-F238E27FC236}">
                <a16:creationId xmlns:a16="http://schemas.microsoft.com/office/drawing/2014/main" id="{3DB8DD80-1DE1-48D8-AFFB-27D172785805}"/>
              </a:ext>
            </a:extLst>
          </p:cNvPr>
          <p:cNvSpPr/>
          <p:nvPr/>
        </p:nvSpPr>
        <p:spPr>
          <a:xfrm>
            <a:off x="4541691" y="767133"/>
            <a:ext cx="377062" cy="1372333"/>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B7E6293D-F941-49CA-AC8E-60D93846D784}"/>
              </a:ext>
            </a:extLst>
          </p:cNvPr>
          <p:cNvPicPr>
            <a:picLocks noChangeAspect="1"/>
          </p:cNvPicPr>
          <p:nvPr/>
        </p:nvPicPr>
        <p:blipFill>
          <a:blip r:embed="rId2"/>
          <a:stretch>
            <a:fillRect/>
          </a:stretch>
        </p:blipFill>
        <p:spPr>
          <a:xfrm>
            <a:off x="1590502" y="4964491"/>
            <a:ext cx="2357798" cy="1374433"/>
          </a:xfrm>
          <a:prstGeom prst="rect">
            <a:avLst/>
          </a:prstGeom>
        </p:spPr>
      </p:pic>
      <p:pic>
        <p:nvPicPr>
          <p:cNvPr id="28" name="Picture 27">
            <a:extLst>
              <a:ext uri="{FF2B5EF4-FFF2-40B4-BE49-F238E27FC236}">
                <a16:creationId xmlns:a16="http://schemas.microsoft.com/office/drawing/2014/main" id="{15579DEC-1D1C-41A8-A3AD-6BF9ABFB251D}"/>
              </a:ext>
            </a:extLst>
          </p:cNvPr>
          <p:cNvPicPr>
            <a:picLocks noChangeAspect="1"/>
          </p:cNvPicPr>
          <p:nvPr/>
        </p:nvPicPr>
        <p:blipFill>
          <a:blip r:embed="rId3"/>
          <a:stretch>
            <a:fillRect/>
          </a:stretch>
        </p:blipFill>
        <p:spPr>
          <a:xfrm>
            <a:off x="2633577" y="782247"/>
            <a:ext cx="1486749" cy="1199561"/>
          </a:xfrm>
          <a:prstGeom prst="rect">
            <a:avLst/>
          </a:prstGeom>
        </p:spPr>
      </p:pic>
      <p:sp>
        <p:nvSpPr>
          <p:cNvPr id="2" name="Slide Number Placeholder 1">
            <a:extLst>
              <a:ext uri="{FF2B5EF4-FFF2-40B4-BE49-F238E27FC236}">
                <a16:creationId xmlns:a16="http://schemas.microsoft.com/office/drawing/2014/main" id="{4FF9ED3D-C5EB-5C42-7B56-2F09F283073D}"/>
              </a:ext>
            </a:extLst>
          </p:cNvPr>
          <p:cNvSpPr>
            <a:spLocks noGrp="1"/>
          </p:cNvSpPr>
          <p:nvPr>
            <p:ph type="sldNum" sz="quarter" idx="4"/>
          </p:nvPr>
        </p:nvSpPr>
        <p:spPr/>
        <p:txBody>
          <a:bodyPr/>
          <a:lstStyle/>
          <a:p>
            <a:pPr>
              <a:defRPr/>
            </a:pPr>
            <a:fld id="{A9CE67A1-BA7F-A74E-B5D7-615746DEEC2B}" type="slidenum">
              <a:rPr lang="en-US" smtClean="0"/>
              <a:pPr>
                <a:defRPr/>
              </a:pPr>
              <a:t>12</a:t>
            </a:fld>
            <a:endParaRPr lang="en-US" baseline="-11000" dirty="0"/>
          </a:p>
        </p:txBody>
      </p:sp>
    </p:spTree>
    <p:extLst>
      <p:ext uri="{BB962C8B-B14F-4D97-AF65-F5344CB8AC3E}">
        <p14:creationId xmlns:p14="http://schemas.microsoft.com/office/powerpoint/2010/main" val="161529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ADC/DAC Selection – where would you start?</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AE12B0A2-79C7-41FC-B78C-7DE0DC4BAB3E}" type="datetime1">
              <a:rPr lang="en-US" smtClean="0"/>
              <a:t>9/23/2024</a:t>
            </a:fld>
            <a:endParaRPr lang="en-US"/>
          </a:p>
        </p:txBody>
      </p:sp>
      <p:sp>
        <p:nvSpPr>
          <p:cNvPr id="7" name="CustomShape 2">
            <a:extLst>
              <a:ext uri="{FF2B5EF4-FFF2-40B4-BE49-F238E27FC236}">
                <a16:creationId xmlns:a16="http://schemas.microsoft.com/office/drawing/2014/main" id="{167DB3A2-322B-4996-B4AD-5BC5140F8741}"/>
              </a:ext>
            </a:extLst>
          </p:cNvPr>
          <p:cNvSpPr/>
          <p:nvPr/>
        </p:nvSpPr>
        <p:spPr>
          <a:xfrm>
            <a:off x="2290320" y="1708560"/>
            <a:ext cx="1631880" cy="428040"/>
          </a:xfrm>
          <a:prstGeom prst="rect">
            <a:avLst/>
          </a:prstGeom>
          <a:noFill/>
          <a:ln>
            <a:noFill/>
          </a:ln>
        </p:spPr>
        <p:style>
          <a:lnRef idx="0">
            <a:scrgbClr r="0" g="0" b="0"/>
          </a:lnRef>
          <a:fillRef idx="0">
            <a:scrgbClr r="0" g="0" b="0"/>
          </a:fillRef>
          <a:effectRef idx="0">
            <a:scrgbClr r="0" g="0" b="0"/>
          </a:effectRef>
          <a:fontRef idx="minor"/>
        </p:style>
        <p:txBody>
          <a:bodyPr lIns="0" tIns="228600" rIns="0" bIns="0">
            <a:noAutofit/>
          </a:bodyPr>
          <a:lstStyle/>
          <a:p>
            <a:pPr>
              <a:lnSpc>
                <a:spcPct val="100000"/>
              </a:lnSpc>
              <a:spcBef>
                <a:spcPts val="1001"/>
              </a:spcBef>
            </a:pPr>
            <a:r>
              <a:rPr lang="en-US" sz="2000" b="0" strike="noStrike" spc="-1" dirty="0">
                <a:solidFill>
                  <a:srgbClr val="000000"/>
                </a:solidFill>
                <a:latin typeface="Arial"/>
              </a:rPr>
              <a:t>Analog.com</a:t>
            </a:r>
            <a:endParaRPr lang="en-US" sz="2000" b="0" strike="noStrike" spc="-1" dirty="0">
              <a:latin typeface="Arial"/>
            </a:endParaRPr>
          </a:p>
        </p:txBody>
      </p:sp>
      <p:sp>
        <p:nvSpPr>
          <p:cNvPr id="8" name="CustomShape 3">
            <a:extLst>
              <a:ext uri="{FF2B5EF4-FFF2-40B4-BE49-F238E27FC236}">
                <a16:creationId xmlns:a16="http://schemas.microsoft.com/office/drawing/2014/main" id="{FC0DE53A-44DC-494A-A553-CD7ED78FAAF9}"/>
              </a:ext>
            </a:extLst>
          </p:cNvPr>
          <p:cNvSpPr/>
          <p:nvPr/>
        </p:nvSpPr>
        <p:spPr>
          <a:xfrm>
            <a:off x="7347600" y="6020280"/>
            <a:ext cx="4114080" cy="44892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700" b="0" u="sng" strike="noStrike" spc="-1" dirty="0">
                <a:solidFill>
                  <a:srgbClr val="3CB7E3"/>
                </a:solidFill>
                <a:uFillTx/>
                <a:latin typeface="Arial"/>
                <a:ea typeface="DejaVu Sans"/>
                <a:hlinkClick r:id="rId3"/>
              </a:rPr>
              <a:t>https://github.com/analogdevicesinc/linux/</a:t>
            </a:r>
            <a:endParaRPr lang="en-US" sz="1700" b="0" strike="noStrike" spc="-1" dirty="0">
              <a:latin typeface="Arial"/>
            </a:endParaRPr>
          </a:p>
          <a:p>
            <a:pPr>
              <a:lnSpc>
                <a:spcPct val="100000"/>
              </a:lnSpc>
              <a:spcBef>
                <a:spcPts val="1001"/>
              </a:spcBef>
            </a:pPr>
            <a:endParaRPr lang="en-US" sz="1700" b="0" strike="noStrike" spc="-1" dirty="0">
              <a:latin typeface="Arial"/>
            </a:endParaRPr>
          </a:p>
        </p:txBody>
      </p:sp>
      <p:pic>
        <p:nvPicPr>
          <p:cNvPr id="10" name="Picture 3">
            <a:extLst>
              <a:ext uri="{FF2B5EF4-FFF2-40B4-BE49-F238E27FC236}">
                <a16:creationId xmlns:a16="http://schemas.microsoft.com/office/drawing/2014/main" id="{BD79C9EB-0B12-4308-B44D-AF0F05F4D1CD}"/>
              </a:ext>
            </a:extLst>
          </p:cNvPr>
          <p:cNvPicPr/>
          <p:nvPr/>
        </p:nvPicPr>
        <p:blipFill>
          <a:blip r:embed="rId4"/>
          <a:stretch/>
        </p:blipFill>
        <p:spPr>
          <a:xfrm>
            <a:off x="6255000" y="2327400"/>
            <a:ext cx="4969440" cy="3463200"/>
          </a:xfrm>
          <a:prstGeom prst="rect">
            <a:avLst/>
          </a:prstGeom>
          <a:ln>
            <a:noFill/>
          </a:ln>
        </p:spPr>
      </p:pic>
      <p:pic>
        <p:nvPicPr>
          <p:cNvPr id="11" name="Picture 8">
            <a:extLst>
              <a:ext uri="{FF2B5EF4-FFF2-40B4-BE49-F238E27FC236}">
                <a16:creationId xmlns:a16="http://schemas.microsoft.com/office/drawing/2014/main" id="{0CDB79A0-BEBD-47E4-80BE-579C361007AD}"/>
              </a:ext>
            </a:extLst>
          </p:cNvPr>
          <p:cNvPicPr/>
          <p:nvPr/>
        </p:nvPicPr>
        <p:blipFill>
          <a:blip r:embed="rId5"/>
          <a:stretch/>
        </p:blipFill>
        <p:spPr>
          <a:xfrm>
            <a:off x="343080" y="2294640"/>
            <a:ext cx="3579120" cy="3579120"/>
          </a:xfrm>
          <a:prstGeom prst="rect">
            <a:avLst/>
          </a:prstGeom>
          <a:ln>
            <a:noFill/>
          </a:ln>
        </p:spPr>
      </p:pic>
      <p:sp>
        <p:nvSpPr>
          <p:cNvPr id="12" name="CustomShape 5">
            <a:extLst>
              <a:ext uri="{FF2B5EF4-FFF2-40B4-BE49-F238E27FC236}">
                <a16:creationId xmlns:a16="http://schemas.microsoft.com/office/drawing/2014/main" id="{ED52141C-015F-4F20-95FC-CE9ED4D14E2B}"/>
              </a:ext>
            </a:extLst>
          </p:cNvPr>
          <p:cNvSpPr/>
          <p:nvPr/>
        </p:nvSpPr>
        <p:spPr>
          <a:xfrm>
            <a:off x="5022360" y="1708560"/>
            <a:ext cx="1021320" cy="4280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2000" b="0" strike="noStrike" spc="-1">
                <a:solidFill>
                  <a:srgbClr val="000000"/>
                </a:solidFill>
                <a:latin typeface="Arial"/>
                <a:ea typeface="DejaVu Sans"/>
              </a:rPr>
              <a:t>OR…</a:t>
            </a:r>
            <a:endParaRPr lang="en-US" sz="2000" b="0" strike="noStrike" spc="-1">
              <a:latin typeface="Arial"/>
            </a:endParaRPr>
          </a:p>
        </p:txBody>
      </p:sp>
      <p:sp>
        <p:nvSpPr>
          <p:cNvPr id="13" name="CustomShape 6">
            <a:extLst>
              <a:ext uri="{FF2B5EF4-FFF2-40B4-BE49-F238E27FC236}">
                <a16:creationId xmlns:a16="http://schemas.microsoft.com/office/drawing/2014/main" id="{FC8D6889-5D65-416D-841A-08957B5B5FCC}"/>
              </a:ext>
            </a:extLst>
          </p:cNvPr>
          <p:cNvSpPr/>
          <p:nvPr/>
        </p:nvSpPr>
        <p:spPr>
          <a:xfrm>
            <a:off x="6788160" y="1708560"/>
            <a:ext cx="1859760" cy="4280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2000" b="0" strike="noStrike" spc="-1" dirty="0">
                <a:solidFill>
                  <a:srgbClr val="000000"/>
                </a:solidFill>
                <a:latin typeface="Arial"/>
                <a:ea typeface="DejaVu Sans"/>
              </a:rPr>
              <a:t>Kernel.org</a:t>
            </a:r>
            <a:endParaRPr lang="en-US" sz="2000" b="0" strike="noStrike" spc="-1" dirty="0">
              <a:latin typeface="Arial"/>
            </a:endParaRPr>
          </a:p>
        </p:txBody>
      </p:sp>
      <p:sp>
        <p:nvSpPr>
          <p:cNvPr id="14" name="CustomShape 7">
            <a:extLst>
              <a:ext uri="{FF2B5EF4-FFF2-40B4-BE49-F238E27FC236}">
                <a16:creationId xmlns:a16="http://schemas.microsoft.com/office/drawing/2014/main" id="{AFBE8DAD-34B0-467E-9E68-8DE3D60B7970}"/>
              </a:ext>
            </a:extLst>
          </p:cNvPr>
          <p:cNvSpPr/>
          <p:nvPr/>
        </p:nvSpPr>
        <p:spPr>
          <a:xfrm>
            <a:off x="4042440" y="6020280"/>
            <a:ext cx="3981240" cy="3729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600" b="0" strike="noStrike" spc="-1" dirty="0">
                <a:solidFill>
                  <a:srgbClr val="000000"/>
                </a:solidFill>
                <a:latin typeface="Arial"/>
                <a:ea typeface="DejaVu Sans"/>
              </a:rPr>
              <a:t>ADI’s </a:t>
            </a:r>
            <a:r>
              <a:rPr lang="en-US" sz="1600" b="0" strike="noStrike" spc="-1" dirty="0" err="1">
                <a:solidFill>
                  <a:srgbClr val="000000"/>
                </a:solidFill>
                <a:latin typeface="Arial"/>
                <a:ea typeface="DejaVu Sans"/>
              </a:rPr>
              <a:t>Github</a:t>
            </a:r>
            <a:r>
              <a:rPr lang="en-US" sz="1600" b="0" strike="noStrike" spc="-1" dirty="0">
                <a:solidFill>
                  <a:srgbClr val="000000"/>
                </a:solidFill>
                <a:latin typeface="Arial"/>
                <a:ea typeface="DejaVu Sans"/>
              </a:rPr>
              <a:t> (latest development)</a:t>
            </a:r>
            <a:endParaRPr lang="en-US" sz="1600" b="0" strike="noStrike" spc="-1" dirty="0">
              <a:latin typeface="Arial"/>
            </a:endParaRPr>
          </a:p>
        </p:txBody>
      </p:sp>
      <p:sp>
        <p:nvSpPr>
          <p:cNvPr id="2" name="Slide Number Placeholder 1">
            <a:extLst>
              <a:ext uri="{FF2B5EF4-FFF2-40B4-BE49-F238E27FC236}">
                <a16:creationId xmlns:a16="http://schemas.microsoft.com/office/drawing/2014/main" id="{52F02A69-A110-5647-B158-67DD4CC122E2}"/>
              </a:ext>
            </a:extLst>
          </p:cNvPr>
          <p:cNvSpPr>
            <a:spLocks noGrp="1"/>
          </p:cNvSpPr>
          <p:nvPr>
            <p:ph type="sldNum" sz="quarter" idx="4"/>
          </p:nvPr>
        </p:nvSpPr>
        <p:spPr/>
        <p:txBody>
          <a:bodyPr/>
          <a:lstStyle/>
          <a:p>
            <a:pPr>
              <a:defRPr/>
            </a:pPr>
            <a:fld id="{A9CE67A1-BA7F-A74E-B5D7-615746DEEC2B}" type="slidenum">
              <a:rPr lang="en-US" smtClean="0"/>
              <a:pPr>
                <a:defRPr/>
              </a:pPr>
              <a:t>13</a:t>
            </a:fld>
            <a:endParaRPr lang="en-US" baseline="-11000" dirty="0"/>
          </a:p>
        </p:txBody>
      </p:sp>
    </p:spTree>
    <p:extLst>
      <p:ext uri="{BB962C8B-B14F-4D97-AF65-F5344CB8AC3E}">
        <p14:creationId xmlns:p14="http://schemas.microsoft.com/office/powerpoint/2010/main" val="397520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Since we want to plan for future expansion…</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C519F425-C2A6-4B72-83C9-C04D99D62575}" type="datetime1">
              <a:rPr lang="en-US" smtClean="0"/>
              <a:t>9/23/2024</a:t>
            </a:fld>
            <a:endParaRPr lang="en-US"/>
          </a:p>
        </p:txBody>
      </p:sp>
      <p:sp>
        <p:nvSpPr>
          <p:cNvPr id="6" name="Content Placeholder 2">
            <a:extLst>
              <a:ext uri="{FF2B5EF4-FFF2-40B4-BE49-F238E27FC236}">
                <a16:creationId xmlns:a16="http://schemas.microsoft.com/office/drawing/2014/main" id="{98D6F93D-50EA-48D1-B68D-A2B0838B1490}"/>
              </a:ext>
            </a:extLst>
          </p:cNvPr>
          <p:cNvSpPr>
            <a:spLocks noGrp="1"/>
          </p:cNvSpPr>
          <p:nvPr>
            <p:ph idx="1"/>
          </p:nvPr>
        </p:nvSpPr>
        <p:spPr>
          <a:xfrm>
            <a:off x="355600" y="1066799"/>
            <a:ext cx="4118964" cy="5131981"/>
          </a:xfrm>
        </p:spPr>
        <p:txBody>
          <a:bodyPr>
            <a:normAutofit lnSpcReduction="10000"/>
          </a:bodyPr>
          <a:lstStyle/>
          <a:p>
            <a:r>
              <a:rPr lang="en-US" dirty="0"/>
              <a:t>AD5592r: Mixed Signal Swiss Army Knife</a:t>
            </a:r>
          </a:p>
          <a:p>
            <a:r>
              <a:rPr lang="en-US" dirty="0"/>
              <a:t>8 I/O pins, each can be:</a:t>
            </a:r>
          </a:p>
          <a:p>
            <a:pPr lvl="1"/>
            <a:r>
              <a:rPr lang="en-US" dirty="0"/>
              <a:t>Digital Input</a:t>
            </a:r>
          </a:p>
          <a:p>
            <a:pPr lvl="1"/>
            <a:r>
              <a:rPr lang="en-US" dirty="0"/>
              <a:t>Digital Output</a:t>
            </a:r>
          </a:p>
          <a:p>
            <a:pPr lvl="1"/>
            <a:r>
              <a:rPr lang="en-US" dirty="0"/>
              <a:t>Analog Input</a:t>
            </a:r>
          </a:p>
          <a:p>
            <a:pPr lvl="1"/>
            <a:r>
              <a:rPr lang="en-US" dirty="0"/>
              <a:t>Analog Output</a:t>
            </a:r>
          </a:p>
          <a:p>
            <a:endParaRPr lang="en-US" dirty="0"/>
          </a:p>
          <a:p>
            <a:r>
              <a:rPr lang="en-US" b="1" dirty="0">
                <a:hlinkClick r:id="rId2"/>
              </a:rPr>
              <a:t>Linux driver</a:t>
            </a:r>
            <a:r>
              <a:rPr lang="en-US" dirty="0"/>
              <a:t> exists!</a:t>
            </a:r>
          </a:p>
          <a:p>
            <a:pPr lvl="1"/>
            <a:r>
              <a:rPr lang="en-US" dirty="0"/>
              <a:t>And is </a:t>
            </a:r>
            <a:r>
              <a:rPr lang="en-US" b="1" dirty="0">
                <a:hlinkClick r:id="rId3"/>
              </a:rPr>
              <a:t>documented</a:t>
            </a:r>
            <a:r>
              <a:rPr lang="en-US" dirty="0"/>
              <a:t>!</a:t>
            </a:r>
          </a:p>
          <a:p>
            <a:r>
              <a:rPr lang="en-US" b="1" dirty="0">
                <a:hlinkClick r:id="rId4"/>
              </a:rPr>
              <a:t>No-OS driver </a:t>
            </a:r>
            <a:r>
              <a:rPr lang="en-US" dirty="0"/>
              <a:t>exists! </a:t>
            </a:r>
          </a:p>
          <a:p>
            <a:pPr lvl="1"/>
            <a:r>
              <a:rPr lang="en-US" dirty="0"/>
              <a:t>And is </a:t>
            </a:r>
            <a:r>
              <a:rPr lang="en-US" b="1" dirty="0">
                <a:hlinkClick r:id="rId5"/>
              </a:rPr>
              <a:t>documented</a:t>
            </a:r>
            <a:r>
              <a:rPr lang="en-US" dirty="0"/>
              <a:t>!</a:t>
            </a:r>
          </a:p>
        </p:txBody>
      </p:sp>
      <p:pic>
        <p:nvPicPr>
          <p:cNvPr id="7" name="Picture 6">
            <a:extLst>
              <a:ext uri="{FF2B5EF4-FFF2-40B4-BE49-F238E27FC236}">
                <a16:creationId xmlns:a16="http://schemas.microsoft.com/office/drawing/2014/main" id="{55611A52-A37D-4D4F-B2A8-07130F5C0099}"/>
              </a:ext>
            </a:extLst>
          </p:cNvPr>
          <p:cNvPicPr>
            <a:picLocks noChangeAspect="1"/>
          </p:cNvPicPr>
          <p:nvPr/>
        </p:nvPicPr>
        <p:blipFill>
          <a:blip r:embed="rId6"/>
          <a:stretch>
            <a:fillRect/>
          </a:stretch>
        </p:blipFill>
        <p:spPr>
          <a:xfrm>
            <a:off x="5027810" y="1557125"/>
            <a:ext cx="6393930" cy="3934250"/>
          </a:xfrm>
          <a:prstGeom prst="rect">
            <a:avLst/>
          </a:prstGeom>
        </p:spPr>
      </p:pic>
      <p:sp>
        <p:nvSpPr>
          <p:cNvPr id="2" name="Slide Number Placeholder 1">
            <a:extLst>
              <a:ext uri="{FF2B5EF4-FFF2-40B4-BE49-F238E27FC236}">
                <a16:creationId xmlns:a16="http://schemas.microsoft.com/office/drawing/2014/main" id="{E6D72FD3-C8CE-7289-84DE-6B4DBDD8C751}"/>
              </a:ext>
            </a:extLst>
          </p:cNvPr>
          <p:cNvSpPr>
            <a:spLocks noGrp="1"/>
          </p:cNvSpPr>
          <p:nvPr>
            <p:ph type="sldNum" sz="quarter" idx="4"/>
          </p:nvPr>
        </p:nvSpPr>
        <p:spPr/>
        <p:txBody>
          <a:bodyPr/>
          <a:lstStyle/>
          <a:p>
            <a:pPr>
              <a:defRPr/>
            </a:pPr>
            <a:fld id="{A9CE67A1-BA7F-A74E-B5D7-615746DEEC2B}" type="slidenum">
              <a:rPr lang="en-US" smtClean="0"/>
              <a:pPr>
                <a:defRPr/>
              </a:pPr>
              <a:t>14</a:t>
            </a:fld>
            <a:endParaRPr lang="en-US" baseline="-11000" dirty="0"/>
          </a:p>
        </p:txBody>
      </p:sp>
    </p:spTree>
    <p:extLst>
      <p:ext uri="{BB962C8B-B14F-4D97-AF65-F5344CB8AC3E}">
        <p14:creationId xmlns:p14="http://schemas.microsoft.com/office/powerpoint/2010/main" val="170774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Hardware Setup Quick Check</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4B2A6066-25D6-4AEF-987C-0BE9483651F5}" type="datetime1">
              <a:rPr lang="en-US" smtClean="0"/>
              <a:t>9/23/2024</a:t>
            </a:fld>
            <a:endParaRPr lang="en-US"/>
          </a:p>
        </p:txBody>
      </p:sp>
      <p:sp>
        <p:nvSpPr>
          <p:cNvPr id="6" name="CustomShape 2">
            <a:extLst>
              <a:ext uri="{FF2B5EF4-FFF2-40B4-BE49-F238E27FC236}">
                <a16:creationId xmlns:a16="http://schemas.microsoft.com/office/drawing/2014/main" id="{45AABC48-D885-4C5F-80C7-F73D40B66FE5}"/>
              </a:ext>
            </a:extLst>
          </p:cNvPr>
          <p:cNvSpPr/>
          <p:nvPr/>
        </p:nvSpPr>
        <p:spPr>
          <a:xfrm>
            <a:off x="8335397" y="908824"/>
            <a:ext cx="3833879" cy="5257617"/>
          </a:xfrm>
          <a:prstGeom prst="rect">
            <a:avLst/>
          </a:prstGeom>
          <a:noFill/>
          <a:ln>
            <a:noFill/>
          </a:ln>
        </p:spPr>
        <p:style>
          <a:lnRef idx="0">
            <a:scrgbClr r="0" g="0" b="0"/>
          </a:lnRef>
          <a:fillRef idx="0">
            <a:scrgbClr r="0" g="0" b="0"/>
          </a:fillRef>
          <a:effectRef idx="0">
            <a:scrgbClr r="0" g="0" b="0"/>
          </a:effectRef>
          <a:fontRef idx="minor"/>
        </p:style>
        <p:txBody>
          <a:bodyPr lIns="0" tIns="228600" rIns="0" bIns="0">
            <a:normAutofit fontScale="83500" lnSpcReduction="20000"/>
          </a:bodyPr>
          <a:lstStyle/>
          <a:p>
            <a:pPr marL="720">
              <a:lnSpc>
                <a:spcPct val="100000"/>
              </a:lnSpc>
              <a:spcBef>
                <a:spcPts val="1001"/>
              </a:spcBef>
              <a:buClr>
                <a:srgbClr val="B1B3B3"/>
              </a:buClr>
              <a:buSzPct val="65000"/>
            </a:pPr>
            <a:r>
              <a:rPr lang="en-US" sz="1600" spc="-1" dirty="0">
                <a:solidFill>
                  <a:srgbClr val="000000"/>
                </a:solidFill>
              </a:rPr>
              <a:t>Parts List:</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Raspberry Pi 400</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Prepared SD card (2021_r2_RC1 w/ goodies)</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Corded Mouse</a:t>
            </a:r>
          </a:p>
          <a:p>
            <a:pPr marL="286470" indent="-285750">
              <a:spcBef>
                <a:spcPts val="1001"/>
              </a:spcBef>
              <a:buClr>
                <a:srgbClr val="B1B3B3"/>
              </a:buClr>
              <a:buSzPct val="65000"/>
              <a:buFont typeface="Arial" panose="020B0604020202020204" pitchFamily="34" charset="0"/>
              <a:buChar char="•"/>
            </a:pPr>
            <a:r>
              <a:rPr lang="en-US" sz="1600" spc="-1" dirty="0">
                <a:solidFill>
                  <a:srgbClr val="000000"/>
                </a:solidFill>
              </a:rPr>
              <a:t>HDMI Micro to HDMI cable</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1080p monitor or similar</a:t>
            </a:r>
          </a:p>
          <a:p>
            <a:pPr marL="743670" lvl="1" indent="-285750">
              <a:spcBef>
                <a:spcPts val="1001"/>
              </a:spcBef>
              <a:buClr>
                <a:srgbClr val="B1B3B3"/>
              </a:buClr>
              <a:buSzPct val="65000"/>
              <a:buFont typeface="Arial" panose="020B0604020202020204" pitchFamily="34" charset="0"/>
              <a:buChar char="•"/>
            </a:pPr>
            <a:r>
              <a:rPr lang="en-US" sz="1600" spc="-1" dirty="0">
                <a:solidFill>
                  <a:srgbClr val="000000"/>
                </a:solidFill>
              </a:rPr>
              <a:t>(OR Ethernet connection to PC, VNC)</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5 V USB C Wall Adapter</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40-pin M-F ribbon cable</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PMD-RPI-INTZ interposer board (w/ protector)</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EVAL-AD5592R-PMDZ</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Curve Tracer Circuit</a:t>
            </a:r>
          </a:p>
          <a:p>
            <a:pPr marL="720">
              <a:lnSpc>
                <a:spcPct val="100000"/>
              </a:lnSpc>
              <a:spcBef>
                <a:spcPts val="1001"/>
              </a:spcBef>
              <a:buClr>
                <a:srgbClr val="B1B3B3"/>
              </a:buClr>
              <a:buSzPct val="65000"/>
            </a:pPr>
            <a:r>
              <a:rPr lang="en-US" sz="1600" spc="-1" dirty="0">
                <a:solidFill>
                  <a:srgbClr val="000000"/>
                </a:solidFill>
              </a:rPr>
              <a:t>Optional:</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Slotted Screwdriver</a:t>
            </a:r>
          </a:p>
          <a:p>
            <a:pPr marL="286470" indent="-285750">
              <a:lnSpc>
                <a:spcPct val="100000"/>
              </a:lnSpc>
              <a:spcBef>
                <a:spcPts val="1001"/>
              </a:spcBef>
              <a:buClr>
                <a:srgbClr val="B1B3B3"/>
              </a:buClr>
              <a:buSzPct val="65000"/>
              <a:buFont typeface="Arial" panose="020B0604020202020204" pitchFamily="34" charset="0"/>
              <a:buChar char="•"/>
            </a:pPr>
            <a:r>
              <a:rPr lang="en-US" sz="1600" spc="-1" dirty="0">
                <a:solidFill>
                  <a:srgbClr val="000000"/>
                </a:solidFill>
              </a:rPr>
              <a:t>6-pin terminal posts (same as in m2k kit)</a:t>
            </a:r>
          </a:p>
          <a:p>
            <a:pPr marL="286470" indent="-285750">
              <a:spcBef>
                <a:spcPts val="1001"/>
              </a:spcBef>
              <a:buClr>
                <a:srgbClr val="B1B3B3"/>
              </a:buClr>
              <a:buSzPct val="65000"/>
              <a:buFont typeface="Arial" panose="020B0604020202020204" pitchFamily="34" charset="0"/>
              <a:buChar char="•"/>
            </a:pPr>
            <a:r>
              <a:rPr lang="en-US" sz="1600" spc="-1" dirty="0">
                <a:solidFill>
                  <a:srgbClr val="000000"/>
                </a:solidFill>
              </a:rPr>
              <a:t>Red/Black grabber leads</a:t>
            </a:r>
          </a:p>
          <a:p>
            <a:pPr marL="286470" indent="-285750">
              <a:lnSpc>
                <a:spcPct val="100000"/>
              </a:lnSpc>
              <a:spcBef>
                <a:spcPts val="1001"/>
              </a:spcBef>
              <a:buClr>
                <a:srgbClr val="B1B3B3"/>
              </a:buClr>
              <a:buSzPct val="65000"/>
              <a:buFont typeface="Arial" panose="020B0604020202020204" pitchFamily="34" charset="0"/>
              <a:buChar char="•"/>
            </a:pPr>
            <a:r>
              <a:rPr lang="en-US" sz="1600" i="1" spc="-1" dirty="0">
                <a:solidFill>
                  <a:srgbClr val="000000"/>
                </a:solidFill>
              </a:rPr>
              <a:t>Genuine</a:t>
            </a:r>
            <a:r>
              <a:rPr lang="en-US" sz="1600" spc="-1" dirty="0">
                <a:solidFill>
                  <a:srgbClr val="000000"/>
                </a:solidFill>
              </a:rPr>
              <a:t> Cen-Tech 7-function multimeter</a:t>
            </a:r>
          </a:p>
          <a:p>
            <a:pPr marL="743670" lvl="1" indent="-285750">
              <a:spcBef>
                <a:spcPts val="1001"/>
              </a:spcBef>
              <a:buClr>
                <a:srgbClr val="B1B3B3"/>
              </a:buClr>
              <a:buSzPct val="65000"/>
              <a:buFont typeface="Arial" panose="020B0604020202020204" pitchFamily="34" charset="0"/>
              <a:buChar char="•"/>
            </a:pPr>
            <a:r>
              <a:rPr lang="en-US" sz="1600" spc="-1" dirty="0">
                <a:solidFill>
                  <a:srgbClr val="000000"/>
                </a:solidFill>
              </a:rPr>
              <a:t>(Accept no substitutes.)</a:t>
            </a:r>
          </a:p>
        </p:txBody>
      </p:sp>
      <p:pic>
        <p:nvPicPr>
          <p:cNvPr id="10" name="Picture 9" descr="A picture containing text, electronics&#10;&#10;Description automatically generated">
            <a:extLst>
              <a:ext uri="{FF2B5EF4-FFF2-40B4-BE49-F238E27FC236}">
                <a16:creationId xmlns:a16="http://schemas.microsoft.com/office/drawing/2014/main" id="{328EA71D-9675-4AF0-8C2F-25C7C18DE620}"/>
              </a:ext>
            </a:extLst>
          </p:cNvPr>
          <p:cNvPicPr>
            <a:picLocks noChangeAspect="1"/>
          </p:cNvPicPr>
          <p:nvPr/>
        </p:nvPicPr>
        <p:blipFill>
          <a:blip r:embed="rId3"/>
          <a:stretch>
            <a:fillRect/>
          </a:stretch>
        </p:blipFill>
        <p:spPr>
          <a:xfrm>
            <a:off x="399914" y="1780860"/>
            <a:ext cx="5887190" cy="4533862"/>
          </a:xfrm>
          <a:prstGeom prst="rect">
            <a:avLst/>
          </a:prstGeom>
        </p:spPr>
      </p:pic>
      <p:sp>
        <p:nvSpPr>
          <p:cNvPr id="11" name="CustomShape 10">
            <a:extLst>
              <a:ext uri="{FF2B5EF4-FFF2-40B4-BE49-F238E27FC236}">
                <a16:creationId xmlns:a16="http://schemas.microsoft.com/office/drawing/2014/main" id="{2510AD47-5DFE-41CB-9AEC-6D79BA7AFCB6}"/>
              </a:ext>
            </a:extLst>
          </p:cNvPr>
          <p:cNvSpPr/>
          <p:nvPr/>
        </p:nvSpPr>
        <p:spPr>
          <a:xfrm>
            <a:off x="760519" y="1518777"/>
            <a:ext cx="1596931" cy="2392812"/>
          </a:xfrm>
          <a:custGeom>
            <a:avLst/>
            <a:gdLst/>
            <a:ahLst/>
            <a:cxnLst/>
            <a:rect l="l" t="t" r="r" b="b"/>
            <a:pathLst>
              <a:path w="21600" h="21600">
                <a:moveTo>
                  <a:pt x="0" y="0"/>
                </a:moveTo>
                <a:lnTo>
                  <a:pt x="21600" y="21600"/>
                </a:lnTo>
              </a:path>
            </a:pathLst>
          </a:custGeom>
          <a:noFill/>
          <a:ln w="31680">
            <a:solidFill>
              <a:srgbClr val="7030A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 name="CustomShape 5">
            <a:extLst>
              <a:ext uri="{FF2B5EF4-FFF2-40B4-BE49-F238E27FC236}">
                <a16:creationId xmlns:a16="http://schemas.microsoft.com/office/drawing/2014/main" id="{979BD5FF-29AE-44F0-9201-0C84BA5F6150}"/>
              </a:ext>
            </a:extLst>
          </p:cNvPr>
          <p:cNvSpPr/>
          <p:nvPr/>
        </p:nvSpPr>
        <p:spPr>
          <a:xfrm>
            <a:off x="342443" y="835873"/>
            <a:ext cx="1355172"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5 V USB-C adapter</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13" name="CustomShape 5">
            <a:extLst>
              <a:ext uri="{FF2B5EF4-FFF2-40B4-BE49-F238E27FC236}">
                <a16:creationId xmlns:a16="http://schemas.microsoft.com/office/drawing/2014/main" id="{45A0BEEB-ED92-4E28-8103-318DC44821AF}"/>
              </a:ext>
            </a:extLst>
          </p:cNvPr>
          <p:cNvSpPr/>
          <p:nvPr/>
        </p:nvSpPr>
        <p:spPr>
          <a:xfrm>
            <a:off x="1682161" y="1025291"/>
            <a:ext cx="1781058"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HDMI closest to ribbon cable</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14" name="CustomShape 10">
            <a:extLst>
              <a:ext uri="{FF2B5EF4-FFF2-40B4-BE49-F238E27FC236}">
                <a16:creationId xmlns:a16="http://schemas.microsoft.com/office/drawing/2014/main" id="{FCCB4467-63EC-4B93-97AE-B706901505C9}"/>
              </a:ext>
            </a:extLst>
          </p:cNvPr>
          <p:cNvSpPr/>
          <p:nvPr/>
        </p:nvSpPr>
        <p:spPr>
          <a:xfrm>
            <a:off x="2244096" y="1636527"/>
            <a:ext cx="604562" cy="2275062"/>
          </a:xfrm>
          <a:custGeom>
            <a:avLst/>
            <a:gdLst/>
            <a:ahLst/>
            <a:cxnLst/>
            <a:rect l="l" t="t" r="r" b="b"/>
            <a:pathLst>
              <a:path w="21600" h="21600">
                <a:moveTo>
                  <a:pt x="0" y="0"/>
                </a:moveTo>
                <a:lnTo>
                  <a:pt x="21600" y="21600"/>
                </a:lnTo>
              </a:path>
            </a:pathLst>
          </a:custGeom>
          <a:noFill/>
          <a:ln w="31680">
            <a:solidFill>
              <a:srgbClr val="7030A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5" name="CustomShape 5">
            <a:extLst>
              <a:ext uri="{FF2B5EF4-FFF2-40B4-BE49-F238E27FC236}">
                <a16:creationId xmlns:a16="http://schemas.microsoft.com/office/drawing/2014/main" id="{E9074287-7110-4C0E-971D-621418446F53}"/>
              </a:ext>
            </a:extLst>
          </p:cNvPr>
          <p:cNvSpPr/>
          <p:nvPr/>
        </p:nvSpPr>
        <p:spPr>
          <a:xfrm>
            <a:off x="5087870" y="1169063"/>
            <a:ext cx="1599519"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SD card slot</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16" name="CustomShape 10">
            <a:extLst>
              <a:ext uri="{FF2B5EF4-FFF2-40B4-BE49-F238E27FC236}">
                <a16:creationId xmlns:a16="http://schemas.microsoft.com/office/drawing/2014/main" id="{0A82EF54-F372-4CA3-8C8A-68AE994C835B}"/>
              </a:ext>
            </a:extLst>
          </p:cNvPr>
          <p:cNvSpPr/>
          <p:nvPr/>
        </p:nvSpPr>
        <p:spPr>
          <a:xfrm flipH="1">
            <a:off x="3098033" y="1591442"/>
            <a:ext cx="2833890" cy="2799463"/>
          </a:xfrm>
          <a:custGeom>
            <a:avLst/>
            <a:gdLst/>
            <a:ahLst/>
            <a:cxnLst/>
            <a:rect l="l" t="t" r="r" b="b"/>
            <a:pathLst>
              <a:path w="21600" h="21600">
                <a:moveTo>
                  <a:pt x="0" y="0"/>
                </a:moveTo>
                <a:lnTo>
                  <a:pt x="21600" y="21600"/>
                </a:lnTo>
              </a:path>
            </a:pathLst>
          </a:custGeom>
          <a:noFill/>
          <a:ln w="31680">
            <a:solidFill>
              <a:srgbClr val="7030A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7" name="CustomShape 10">
            <a:extLst>
              <a:ext uri="{FF2B5EF4-FFF2-40B4-BE49-F238E27FC236}">
                <a16:creationId xmlns:a16="http://schemas.microsoft.com/office/drawing/2014/main" id="{5DD02390-405F-4867-BAA1-7BCFC0535165}"/>
              </a:ext>
            </a:extLst>
          </p:cNvPr>
          <p:cNvSpPr/>
          <p:nvPr/>
        </p:nvSpPr>
        <p:spPr>
          <a:xfrm flipH="1">
            <a:off x="4127048" y="3204178"/>
            <a:ext cx="2409431" cy="1053533"/>
          </a:xfrm>
          <a:custGeom>
            <a:avLst/>
            <a:gdLst/>
            <a:ahLst/>
            <a:cxnLst/>
            <a:rect l="l" t="t" r="r" b="b"/>
            <a:pathLst>
              <a:path w="21600" h="21600">
                <a:moveTo>
                  <a:pt x="0" y="0"/>
                </a:moveTo>
                <a:lnTo>
                  <a:pt x="21600" y="21600"/>
                </a:lnTo>
              </a:path>
            </a:pathLst>
          </a:custGeom>
          <a:noFill/>
          <a:ln w="31680">
            <a:solidFill>
              <a:srgbClr val="7030A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8" name="CustomShape 5">
            <a:extLst>
              <a:ext uri="{FF2B5EF4-FFF2-40B4-BE49-F238E27FC236}">
                <a16:creationId xmlns:a16="http://schemas.microsoft.com/office/drawing/2014/main" id="{5B51D964-17DC-4E8A-921E-9222793EDDC3}"/>
              </a:ext>
            </a:extLst>
          </p:cNvPr>
          <p:cNvSpPr/>
          <p:nvPr/>
        </p:nvSpPr>
        <p:spPr>
          <a:xfrm>
            <a:off x="6554608" y="2784123"/>
            <a:ext cx="1425608"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DO NOT REMOVE ribbon cable</a:t>
            </a:r>
            <a:endParaRPr kumimoji="0" lang="en-US"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9" name="CustomShape 5">
            <a:extLst>
              <a:ext uri="{FF2B5EF4-FFF2-40B4-BE49-F238E27FC236}">
                <a16:creationId xmlns:a16="http://schemas.microsoft.com/office/drawing/2014/main" id="{E671EB46-3BE3-4249-8BB7-6DAB7E91B206}"/>
              </a:ext>
            </a:extLst>
          </p:cNvPr>
          <p:cNvSpPr/>
          <p:nvPr/>
        </p:nvSpPr>
        <p:spPr>
          <a:xfrm>
            <a:off x="3682012" y="806525"/>
            <a:ext cx="1599519"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Upper SPI </a:t>
            </a:r>
            <a:r>
              <a:rPr kumimoji="0" lang="en-US" sz="1800" b="0" i="0" u="none" strike="noStrike" kern="1200" cap="none" spc="-1" normalizeH="0" baseline="0" noProof="0" dirty="0" err="1">
                <a:ln>
                  <a:noFill/>
                </a:ln>
                <a:solidFill>
                  <a:srgbClr val="000000"/>
                </a:solidFill>
                <a:effectLst/>
                <a:uLnTx/>
                <a:uFillTx/>
                <a:latin typeface="Arial"/>
                <a:ea typeface="+mn-ea"/>
                <a:cs typeface="+mn-cs"/>
              </a:rPr>
              <a:t>Pmod</a:t>
            </a:r>
            <a:r>
              <a:rPr kumimoji="0" lang="en-US" sz="1800" b="0" i="0" u="none" strike="noStrike" kern="1200" cap="none" spc="-1" normalizeH="0" baseline="0" noProof="0" dirty="0">
                <a:ln>
                  <a:noFill/>
                </a:ln>
                <a:solidFill>
                  <a:srgbClr val="000000"/>
                </a:solidFill>
                <a:effectLst/>
                <a:uLnTx/>
                <a:uFillTx/>
                <a:latin typeface="Arial"/>
                <a:ea typeface="+mn-ea"/>
                <a:cs typeface="+mn-cs"/>
              </a:rPr>
              <a:t> (P1)</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20" name="CustomShape 10">
            <a:extLst>
              <a:ext uri="{FF2B5EF4-FFF2-40B4-BE49-F238E27FC236}">
                <a16:creationId xmlns:a16="http://schemas.microsoft.com/office/drawing/2014/main" id="{7D7697B9-26B1-4617-AA20-87E9105C6CFA}"/>
              </a:ext>
            </a:extLst>
          </p:cNvPr>
          <p:cNvSpPr/>
          <p:nvPr/>
        </p:nvSpPr>
        <p:spPr>
          <a:xfrm flipH="1">
            <a:off x="3246440" y="1451402"/>
            <a:ext cx="688013" cy="662271"/>
          </a:xfrm>
          <a:custGeom>
            <a:avLst/>
            <a:gdLst/>
            <a:ahLst/>
            <a:cxnLst/>
            <a:rect l="l" t="t" r="r" b="b"/>
            <a:pathLst>
              <a:path w="21600" h="21600">
                <a:moveTo>
                  <a:pt x="0" y="0"/>
                </a:moveTo>
                <a:lnTo>
                  <a:pt x="21600" y="21600"/>
                </a:lnTo>
              </a:path>
            </a:pathLst>
          </a:custGeom>
          <a:noFill/>
          <a:ln w="31680">
            <a:solidFill>
              <a:srgbClr val="7030A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 name="Slide Number Placeholder 1">
            <a:extLst>
              <a:ext uri="{FF2B5EF4-FFF2-40B4-BE49-F238E27FC236}">
                <a16:creationId xmlns:a16="http://schemas.microsoft.com/office/drawing/2014/main" id="{46F03141-1DE5-45BD-B5BE-B067FDB6121D}"/>
              </a:ext>
            </a:extLst>
          </p:cNvPr>
          <p:cNvSpPr>
            <a:spLocks noGrp="1"/>
          </p:cNvSpPr>
          <p:nvPr>
            <p:ph type="sldNum" sz="quarter" idx="4"/>
          </p:nvPr>
        </p:nvSpPr>
        <p:spPr/>
        <p:txBody>
          <a:bodyPr/>
          <a:lstStyle/>
          <a:p>
            <a:pPr>
              <a:defRPr/>
            </a:pPr>
            <a:fld id="{A9CE67A1-BA7F-A74E-B5D7-615746DEEC2B}" type="slidenum">
              <a:rPr lang="en-US" smtClean="0"/>
              <a:pPr>
                <a:defRPr/>
              </a:pPr>
              <a:t>15</a:t>
            </a:fld>
            <a:endParaRPr lang="en-US" baseline="-11000" dirty="0"/>
          </a:p>
        </p:txBody>
      </p:sp>
    </p:spTree>
    <p:extLst>
      <p:ext uri="{BB962C8B-B14F-4D97-AF65-F5344CB8AC3E}">
        <p14:creationId xmlns:p14="http://schemas.microsoft.com/office/powerpoint/2010/main" val="34912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91AEFC-7F46-43AA-8EFD-3EECDEED418F}"/>
              </a:ext>
            </a:extLst>
          </p:cNvPr>
          <p:cNvSpPr>
            <a:spLocks noGrp="1"/>
          </p:cNvSpPr>
          <p:nvPr>
            <p:ph type="title"/>
          </p:nvPr>
        </p:nvSpPr>
        <p:spPr>
          <a:xfrm>
            <a:off x="342900" y="219456"/>
            <a:ext cx="10287000" cy="470898"/>
          </a:xfrm>
        </p:spPr>
        <p:txBody>
          <a:bodyPr/>
          <a:lstStyle/>
          <a:p>
            <a:r>
              <a:rPr lang="en-US" dirty="0"/>
              <a:t>For Reference: Curve Tracer Board Schematic</a:t>
            </a:r>
          </a:p>
        </p:txBody>
      </p:sp>
      <p:sp>
        <p:nvSpPr>
          <p:cNvPr id="4" name="Footer Placeholder 3">
            <a:extLst>
              <a:ext uri="{FF2B5EF4-FFF2-40B4-BE49-F238E27FC236}">
                <a16:creationId xmlns:a16="http://schemas.microsoft.com/office/drawing/2014/main" id="{DBCA0736-ABB4-441F-B00A-B8EFA2231B4C}"/>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F0DA1AB-83B7-42C5-AFED-DE6CD335261F}"/>
              </a:ext>
            </a:extLst>
          </p:cNvPr>
          <p:cNvSpPr>
            <a:spLocks noGrp="1"/>
          </p:cNvSpPr>
          <p:nvPr>
            <p:ph type="dt" sz="half" idx="2"/>
          </p:nvPr>
        </p:nvSpPr>
        <p:spPr/>
        <p:txBody>
          <a:bodyPr/>
          <a:lstStyle/>
          <a:p>
            <a:fld id="{30B2E86B-F9E3-4589-8798-A83A483A4825}" type="datetime1">
              <a:rPr lang="en-US" smtClean="0"/>
              <a:t>9/23/2024</a:t>
            </a:fld>
            <a:endParaRPr lang="en-US"/>
          </a:p>
        </p:txBody>
      </p:sp>
      <p:pic>
        <p:nvPicPr>
          <p:cNvPr id="7" name="Picture 6">
            <a:extLst>
              <a:ext uri="{FF2B5EF4-FFF2-40B4-BE49-F238E27FC236}">
                <a16:creationId xmlns:a16="http://schemas.microsoft.com/office/drawing/2014/main" id="{D7D7878C-2C7A-4224-8F01-B5B133EBE895}"/>
              </a:ext>
            </a:extLst>
          </p:cNvPr>
          <p:cNvPicPr>
            <a:picLocks noChangeAspect="1"/>
          </p:cNvPicPr>
          <p:nvPr/>
        </p:nvPicPr>
        <p:blipFill>
          <a:blip r:embed="rId3"/>
          <a:stretch>
            <a:fillRect/>
          </a:stretch>
        </p:blipFill>
        <p:spPr>
          <a:xfrm>
            <a:off x="238801" y="1505027"/>
            <a:ext cx="4815441" cy="3523493"/>
          </a:xfrm>
          <a:prstGeom prst="rect">
            <a:avLst/>
          </a:prstGeom>
        </p:spPr>
      </p:pic>
      <p:sp>
        <p:nvSpPr>
          <p:cNvPr id="8" name="Explosion: 14 Points 7">
            <a:extLst>
              <a:ext uri="{FF2B5EF4-FFF2-40B4-BE49-F238E27FC236}">
                <a16:creationId xmlns:a16="http://schemas.microsoft.com/office/drawing/2014/main" id="{02684373-F9BE-4F7C-8CEF-74A1B5F28833}"/>
              </a:ext>
            </a:extLst>
          </p:cNvPr>
          <p:cNvSpPr/>
          <p:nvPr/>
        </p:nvSpPr>
        <p:spPr>
          <a:xfrm>
            <a:off x="10300628" y="4927542"/>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70F907-BC1F-40C7-9354-B7D30551C634}"/>
              </a:ext>
            </a:extLst>
          </p:cNvPr>
          <p:cNvSpPr txBox="1"/>
          <p:nvPr/>
        </p:nvSpPr>
        <p:spPr>
          <a:xfrm>
            <a:off x="10629900" y="5497367"/>
            <a:ext cx="1143591" cy="369332"/>
          </a:xfrm>
          <a:prstGeom prst="rect">
            <a:avLst/>
          </a:prstGeom>
          <a:noFill/>
        </p:spPr>
        <p:txBody>
          <a:bodyPr wrap="square" rtlCol="0">
            <a:spAutoFit/>
          </a:bodyPr>
          <a:lstStyle/>
          <a:p>
            <a:r>
              <a:rPr lang="en-US" b="1" i="1" dirty="0">
                <a:solidFill>
                  <a:srgbClr val="00B050"/>
                </a:solidFill>
              </a:rPr>
              <a:t>Print Me</a:t>
            </a:r>
          </a:p>
        </p:txBody>
      </p:sp>
      <p:sp>
        <p:nvSpPr>
          <p:cNvPr id="2" name="Slide Number Placeholder 1">
            <a:extLst>
              <a:ext uri="{FF2B5EF4-FFF2-40B4-BE49-F238E27FC236}">
                <a16:creationId xmlns:a16="http://schemas.microsoft.com/office/drawing/2014/main" id="{4B9EADE8-237F-ACE7-9FE4-BCB404D14056}"/>
              </a:ext>
            </a:extLst>
          </p:cNvPr>
          <p:cNvSpPr>
            <a:spLocks noGrp="1"/>
          </p:cNvSpPr>
          <p:nvPr>
            <p:ph type="sldNum" sz="quarter" idx="4"/>
          </p:nvPr>
        </p:nvSpPr>
        <p:spPr/>
        <p:txBody>
          <a:bodyPr/>
          <a:lstStyle/>
          <a:p>
            <a:pPr>
              <a:defRPr/>
            </a:pPr>
            <a:fld id="{A9CE67A1-BA7F-A74E-B5D7-615746DEEC2B}" type="slidenum">
              <a:rPr lang="en-US" smtClean="0"/>
              <a:pPr>
                <a:defRPr/>
              </a:pPr>
              <a:t>16</a:t>
            </a:fld>
            <a:endParaRPr lang="en-US" baseline="-11000" dirty="0"/>
          </a:p>
        </p:txBody>
      </p:sp>
      <p:pic>
        <p:nvPicPr>
          <p:cNvPr id="10" name="Picture 9">
            <a:extLst>
              <a:ext uri="{FF2B5EF4-FFF2-40B4-BE49-F238E27FC236}">
                <a16:creationId xmlns:a16="http://schemas.microsoft.com/office/drawing/2014/main" id="{2FC2E2A9-2B9E-FB97-01AF-F413E15D5FFF}"/>
              </a:ext>
            </a:extLst>
          </p:cNvPr>
          <p:cNvPicPr>
            <a:picLocks noChangeAspect="1"/>
          </p:cNvPicPr>
          <p:nvPr/>
        </p:nvPicPr>
        <p:blipFill>
          <a:blip r:embed="rId4"/>
          <a:stretch>
            <a:fillRect/>
          </a:stretch>
        </p:blipFill>
        <p:spPr>
          <a:xfrm>
            <a:off x="6036942" y="1259709"/>
            <a:ext cx="4592958" cy="3768811"/>
          </a:xfrm>
          <a:prstGeom prst="rect">
            <a:avLst/>
          </a:prstGeom>
        </p:spPr>
      </p:pic>
    </p:spTree>
    <p:extLst>
      <p:ext uri="{BB962C8B-B14F-4D97-AF65-F5344CB8AC3E}">
        <p14:creationId xmlns:p14="http://schemas.microsoft.com/office/powerpoint/2010/main" val="320431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Hardware Connections (via RPI-PMD-INTZ)</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C8528422-A8FE-4B89-9E6A-DCF5AD2FABB5}" type="datetime1">
              <a:rPr lang="en-US" smtClean="0"/>
              <a:t>9/23/2024</a:t>
            </a:fld>
            <a:endParaRPr lang="en-US"/>
          </a:p>
        </p:txBody>
      </p:sp>
      <p:pic>
        <p:nvPicPr>
          <p:cNvPr id="6" name="Content Placeholder 7" descr="A screenshot of a cell phone&#10;&#10;Description automatically generated">
            <a:extLst>
              <a:ext uri="{FF2B5EF4-FFF2-40B4-BE49-F238E27FC236}">
                <a16:creationId xmlns:a16="http://schemas.microsoft.com/office/drawing/2014/main" id="{142104CC-8475-497A-9512-EE81C27755D9}"/>
              </a:ext>
            </a:extLst>
          </p:cNvPr>
          <p:cNvPicPr/>
          <p:nvPr/>
        </p:nvPicPr>
        <p:blipFill>
          <a:blip r:embed="rId2"/>
          <a:stretch/>
        </p:blipFill>
        <p:spPr>
          <a:xfrm>
            <a:off x="478800" y="1237320"/>
            <a:ext cx="4891320" cy="5101200"/>
          </a:xfrm>
          <a:prstGeom prst="rect">
            <a:avLst/>
          </a:prstGeom>
          <a:ln>
            <a:noFill/>
          </a:ln>
        </p:spPr>
      </p:pic>
      <p:sp>
        <p:nvSpPr>
          <p:cNvPr id="8" name="CustomShape 5">
            <a:extLst>
              <a:ext uri="{FF2B5EF4-FFF2-40B4-BE49-F238E27FC236}">
                <a16:creationId xmlns:a16="http://schemas.microsoft.com/office/drawing/2014/main" id="{423FC6C1-7E98-4C0A-8A5B-F39DEEC359C7}"/>
              </a:ext>
            </a:extLst>
          </p:cNvPr>
          <p:cNvSpPr/>
          <p:nvPr/>
        </p:nvSpPr>
        <p:spPr>
          <a:xfrm>
            <a:off x="5867280" y="1245240"/>
            <a:ext cx="2116440" cy="43664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2000" b="1" strike="noStrike" spc="-1" dirty="0">
                <a:solidFill>
                  <a:srgbClr val="000000"/>
                </a:solidFill>
                <a:latin typeface="Arial"/>
                <a:ea typeface="DejaVu Sans"/>
              </a:rPr>
              <a:t>Pin Mapping:</a:t>
            </a:r>
            <a:endParaRPr lang="en-US" sz="2000" b="0" strike="noStrike" spc="-1" dirty="0">
              <a:latin typeface="Arial"/>
            </a:endParaRPr>
          </a:p>
          <a:p>
            <a:pPr algn="ctr">
              <a:lnSpc>
                <a:spcPct val="100000"/>
              </a:lnSpc>
              <a:spcBef>
                <a:spcPts val="1001"/>
              </a:spcBef>
            </a:pPr>
            <a:r>
              <a:rPr lang="en-US" sz="2000" b="1" strike="noStrike" spc="-1" dirty="0">
                <a:solidFill>
                  <a:srgbClr val="000000"/>
                </a:solidFill>
                <a:latin typeface="Arial"/>
                <a:ea typeface="DejaVu Sans"/>
              </a:rPr>
              <a:t>CS0 ↔ </a:t>
            </a:r>
            <a:r>
              <a:rPr lang="en-US" sz="2000" b="1" spc="-1" dirty="0">
                <a:solidFill>
                  <a:srgbClr val="000000"/>
                </a:solidFill>
                <a:latin typeface="Arial"/>
                <a:ea typeface="DejaVu Sans"/>
              </a:rPr>
              <a:t>CS#</a:t>
            </a:r>
            <a:endParaRPr lang="en-US" sz="2000" b="0" strike="noStrike" spc="-1" dirty="0">
              <a:latin typeface="Arial"/>
            </a:endParaRPr>
          </a:p>
          <a:p>
            <a:pPr algn="ctr">
              <a:lnSpc>
                <a:spcPct val="100000"/>
              </a:lnSpc>
              <a:spcBef>
                <a:spcPts val="1001"/>
              </a:spcBef>
            </a:pPr>
            <a:r>
              <a:rPr lang="en-US" sz="2000" b="1" spc="-1" dirty="0">
                <a:solidFill>
                  <a:srgbClr val="000000"/>
                </a:solidFill>
                <a:latin typeface="Arial"/>
                <a:ea typeface="DejaVu Sans"/>
              </a:rPr>
              <a:t>C</a:t>
            </a:r>
            <a:r>
              <a:rPr lang="en-US" sz="2000" b="1" strike="noStrike" spc="-1" dirty="0">
                <a:solidFill>
                  <a:srgbClr val="000000"/>
                </a:solidFill>
                <a:latin typeface="Arial"/>
                <a:ea typeface="DejaVu Sans"/>
              </a:rPr>
              <a:t>OPI ↔ COPI</a:t>
            </a:r>
            <a:endParaRPr lang="en-US" sz="2000" b="0" strike="noStrike" spc="-1" dirty="0">
              <a:latin typeface="Arial"/>
            </a:endParaRPr>
          </a:p>
          <a:p>
            <a:pPr algn="ctr">
              <a:lnSpc>
                <a:spcPct val="100000"/>
              </a:lnSpc>
              <a:spcBef>
                <a:spcPts val="1001"/>
              </a:spcBef>
            </a:pPr>
            <a:r>
              <a:rPr lang="en-US" sz="2000" b="1" spc="-1" dirty="0">
                <a:solidFill>
                  <a:srgbClr val="000000"/>
                </a:solidFill>
                <a:latin typeface="Arial"/>
                <a:ea typeface="DejaVu Sans"/>
              </a:rPr>
              <a:t>C</a:t>
            </a:r>
            <a:r>
              <a:rPr lang="en-US" sz="2000" b="1" strike="noStrike" spc="-1" dirty="0">
                <a:solidFill>
                  <a:srgbClr val="000000"/>
                </a:solidFill>
                <a:latin typeface="Arial"/>
                <a:ea typeface="DejaVu Sans"/>
              </a:rPr>
              <a:t>IPO ↔ CIPO</a:t>
            </a:r>
            <a:endParaRPr lang="en-US" sz="2000" b="0" strike="noStrike" spc="-1" dirty="0">
              <a:latin typeface="Arial"/>
            </a:endParaRPr>
          </a:p>
          <a:p>
            <a:pPr algn="ctr">
              <a:lnSpc>
                <a:spcPct val="100000"/>
              </a:lnSpc>
              <a:spcBef>
                <a:spcPts val="1001"/>
              </a:spcBef>
            </a:pPr>
            <a:r>
              <a:rPr lang="en-US" sz="2000" b="1" strike="noStrike" spc="-1" dirty="0">
                <a:solidFill>
                  <a:srgbClr val="000000"/>
                </a:solidFill>
                <a:latin typeface="Arial"/>
                <a:ea typeface="DejaVu Sans"/>
              </a:rPr>
              <a:t>SCLK ↔ SCLK</a:t>
            </a:r>
            <a:endParaRPr lang="en-US" sz="2000" b="0" strike="noStrike" spc="-1" dirty="0">
              <a:latin typeface="Arial"/>
            </a:endParaRPr>
          </a:p>
          <a:p>
            <a:pPr algn="ctr">
              <a:lnSpc>
                <a:spcPct val="100000"/>
              </a:lnSpc>
              <a:spcBef>
                <a:spcPts val="1001"/>
              </a:spcBef>
            </a:pPr>
            <a:r>
              <a:rPr lang="en-US" sz="2000" b="1" strike="noStrike" spc="-1" dirty="0">
                <a:solidFill>
                  <a:srgbClr val="000000"/>
                </a:solidFill>
                <a:latin typeface="Arial"/>
                <a:ea typeface="DejaVu Sans"/>
              </a:rPr>
              <a:t>GND ↔ GND</a:t>
            </a:r>
            <a:endParaRPr lang="en-US" sz="2000" b="0" strike="noStrike" spc="-1" dirty="0">
              <a:latin typeface="Arial"/>
            </a:endParaRPr>
          </a:p>
          <a:p>
            <a:pPr algn="ctr">
              <a:lnSpc>
                <a:spcPct val="100000"/>
              </a:lnSpc>
              <a:spcBef>
                <a:spcPts val="1001"/>
              </a:spcBef>
            </a:pPr>
            <a:r>
              <a:rPr lang="en-US" sz="2000" b="1" strike="noStrike" spc="-1" dirty="0">
                <a:solidFill>
                  <a:srgbClr val="000000"/>
                </a:solidFill>
                <a:latin typeface="Arial"/>
                <a:ea typeface="DejaVu Sans"/>
              </a:rPr>
              <a:t>GND ↔ GND</a:t>
            </a:r>
            <a:endParaRPr lang="en-US" sz="2000" b="0" strike="noStrike" spc="-1" dirty="0">
              <a:latin typeface="Arial"/>
            </a:endParaRPr>
          </a:p>
          <a:p>
            <a:pPr algn="ctr">
              <a:lnSpc>
                <a:spcPct val="100000"/>
              </a:lnSpc>
              <a:spcBef>
                <a:spcPts val="1001"/>
              </a:spcBef>
            </a:pPr>
            <a:r>
              <a:rPr lang="en-US" sz="2000" b="1" strike="noStrike" spc="-1" dirty="0">
                <a:solidFill>
                  <a:srgbClr val="000000"/>
                </a:solidFill>
                <a:latin typeface="Arial"/>
                <a:ea typeface="DejaVu Sans"/>
              </a:rPr>
              <a:t>3V3 ↔ VCC</a:t>
            </a:r>
            <a:endParaRPr lang="en-US" sz="2000" b="0" strike="noStrike" spc="-1" dirty="0">
              <a:latin typeface="Arial"/>
            </a:endParaRPr>
          </a:p>
          <a:p>
            <a:pPr algn="ctr">
              <a:lnSpc>
                <a:spcPct val="100000"/>
              </a:lnSpc>
              <a:spcBef>
                <a:spcPts val="1001"/>
              </a:spcBef>
            </a:pPr>
            <a:r>
              <a:rPr lang="en-US" sz="2000" b="1" strike="noStrike" spc="-1" dirty="0">
                <a:solidFill>
                  <a:srgbClr val="000000"/>
                </a:solidFill>
                <a:latin typeface="Arial"/>
                <a:ea typeface="DejaVu Sans"/>
              </a:rPr>
              <a:t>3V3 ↔ VCC</a:t>
            </a:r>
            <a:endParaRPr lang="en-US" sz="2000" b="0" strike="noStrike" spc="-1" dirty="0">
              <a:latin typeface="Arial"/>
            </a:endParaRPr>
          </a:p>
        </p:txBody>
      </p:sp>
      <p:sp>
        <p:nvSpPr>
          <p:cNvPr id="9" name="CustomShape 6">
            <a:extLst>
              <a:ext uri="{FF2B5EF4-FFF2-40B4-BE49-F238E27FC236}">
                <a16:creationId xmlns:a16="http://schemas.microsoft.com/office/drawing/2014/main" id="{566F5002-F022-4E49-9EF9-3D6425C5EF13}"/>
              </a:ext>
            </a:extLst>
          </p:cNvPr>
          <p:cNvSpPr/>
          <p:nvPr/>
        </p:nvSpPr>
        <p:spPr>
          <a:xfrm>
            <a:off x="1821960" y="954360"/>
            <a:ext cx="2505240" cy="6764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2000" b="1" strike="noStrike" spc="-1">
                <a:solidFill>
                  <a:srgbClr val="000000"/>
                </a:solidFill>
                <a:latin typeface="Arial"/>
                <a:ea typeface="DejaVu Sans"/>
              </a:rPr>
              <a:t>Raspberry Pi Expansion Header</a:t>
            </a:r>
            <a:endParaRPr lang="en-US" sz="2000" b="0" strike="noStrike" spc="-1">
              <a:latin typeface="Arial"/>
            </a:endParaRPr>
          </a:p>
        </p:txBody>
      </p:sp>
      <p:sp>
        <p:nvSpPr>
          <p:cNvPr id="10" name="CustomShape 8">
            <a:extLst>
              <a:ext uri="{FF2B5EF4-FFF2-40B4-BE49-F238E27FC236}">
                <a16:creationId xmlns:a16="http://schemas.microsoft.com/office/drawing/2014/main" id="{68CB4693-CD94-46BD-BF9F-9C696EF33449}"/>
              </a:ext>
            </a:extLst>
          </p:cNvPr>
          <p:cNvSpPr/>
          <p:nvPr/>
        </p:nvSpPr>
        <p:spPr>
          <a:xfrm>
            <a:off x="6111275" y="6046087"/>
            <a:ext cx="5362560" cy="3189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77500" lnSpcReduction="20000"/>
          </a:bodyPr>
          <a:lstStyle/>
          <a:p>
            <a:pPr>
              <a:lnSpc>
                <a:spcPct val="100000"/>
              </a:lnSpc>
              <a:spcBef>
                <a:spcPts val="1001"/>
              </a:spcBef>
            </a:pPr>
            <a:r>
              <a:rPr lang="en-US" sz="2000" b="0" strike="noStrike" spc="-1" dirty="0">
                <a:solidFill>
                  <a:srgbClr val="000000"/>
                </a:solidFill>
                <a:latin typeface="Arial"/>
                <a:ea typeface="DejaVu Sans"/>
              </a:rPr>
              <a:t>(Alternatively, connect w/ </a:t>
            </a:r>
            <a:r>
              <a:rPr lang="en-US" sz="2000" b="0" strike="noStrike" spc="-1" dirty="0" err="1">
                <a:solidFill>
                  <a:srgbClr val="000000"/>
                </a:solidFill>
                <a:latin typeface="Arial"/>
                <a:ea typeface="DejaVu Sans"/>
              </a:rPr>
              <a:t>Schmartboard</a:t>
            </a:r>
            <a:r>
              <a:rPr lang="en-US" sz="2000" b="0" strike="noStrike" spc="-1" dirty="0">
                <a:solidFill>
                  <a:srgbClr val="000000"/>
                </a:solidFill>
                <a:latin typeface="Arial"/>
                <a:ea typeface="DejaVu Sans"/>
              </a:rPr>
              <a:t> 5” female jumpers)</a:t>
            </a:r>
            <a:endParaRPr lang="en-US" sz="2000" b="0" strike="noStrike" spc="-1" dirty="0">
              <a:latin typeface="Arial"/>
            </a:endParaRPr>
          </a:p>
        </p:txBody>
      </p:sp>
      <p:sp>
        <p:nvSpPr>
          <p:cNvPr id="11" name="Rectangle: Rounded Corners 10">
            <a:extLst>
              <a:ext uri="{FF2B5EF4-FFF2-40B4-BE49-F238E27FC236}">
                <a16:creationId xmlns:a16="http://schemas.microsoft.com/office/drawing/2014/main" id="{AA71250A-B834-4BF5-9809-4EAAD876BD7D}"/>
              </a:ext>
            </a:extLst>
          </p:cNvPr>
          <p:cNvSpPr/>
          <p:nvPr/>
        </p:nvSpPr>
        <p:spPr>
          <a:xfrm>
            <a:off x="343080" y="3778380"/>
            <a:ext cx="5132687" cy="94602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stomShape 5">
            <a:extLst>
              <a:ext uri="{FF2B5EF4-FFF2-40B4-BE49-F238E27FC236}">
                <a16:creationId xmlns:a16="http://schemas.microsoft.com/office/drawing/2014/main" id="{2EEF4973-6547-4EB8-A209-EBFEADDDA8AD}"/>
              </a:ext>
            </a:extLst>
          </p:cNvPr>
          <p:cNvSpPr/>
          <p:nvPr/>
        </p:nvSpPr>
        <p:spPr>
          <a:xfrm>
            <a:off x="10269192" y="2680667"/>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CS#</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13" name="CustomShape 5">
            <a:extLst>
              <a:ext uri="{FF2B5EF4-FFF2-40B4-BE49-F238E27FC236}">
                <a16:creationId xmlns:a16="http://schemas.microsoft.com/office/drawing/2014/main" id="{876F3C09-A37A-47F3-AD80-ACDEC8480D83}"/>
              </a:ext>
            </a:extLst>
          </p:cNvPr>
          <p:cNvSpPr/>
          <p:nvPr/>
        </p:nvSpPr>
        <p:spPr>
          <a:xfrm>
            <a:off x="10263720" y="2935192"/>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COPI</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14" name="CustomShape 5">
            <a:extLst>
              <a:ext uri="{FF2B5EF4-FFF2-40B4-BE49-F238E27FC236}">
                <a16:creationId xmlns:a16="http://schemas.microsoft.com/office/drawing/2014/main" id="{FA7EA1F3-0FF5-4D7B-BF23-3C3A52DFF7EB}"/>
              </a:ext>
            </a:extLst>
          </p:cNvPr>
          <p:cNvSpPr/>
          <p:nvPr/>
        </p:nvSpPr>
        <p:spPr>
          <a:xfrm>
            <a:off x="914236" y="3787920"/>
            <a:ext cx="560588" cy="460211"/>
          </a:xfrm>
          <a:prstGeom prst="rect">
            <a:avLst/>
          </a:prstGeom>
          <a:solidFill>
            <a:srgbClr val="FF00FF"/>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chemeClr val="bg1"/>
                </a:solidFill>
                <a:effectLst/>
                <a:uLnTx/>
                <a:uFillTx/>
                <a:latin typeface="Arial"/>
                <a:ea typeface="DejaVu Sans"/>
              </a:rPr>
              <a:t>COPI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1" dirty="0">
                <a:solidFill>
                  <a:schemeClr val="bg1"/>
                </a:solidFill>
                <a:latin typeface="Arial"/>
              </a:rPr>
              <a:t>CIPO</a:t>
            </a:r>
            <a:endParaRPr kumimoji="0" lang="en-US" sz="1200" b="1" i="0" u="none" strike="noStrike" kern="1200" cap="none" spc="-1" normalizeH="0" baseline="0" noProof="0" dirty="0">
              <a:ln>
                <a:noFill/>
              </a:ln>
              <a:solidFill>
                <a:schemeClr val="bg1"/>
              </a:solidFill>
              <a:effectLst/>
              <a:uLnTx/>
              <a:uFillTx/>
              <a:latin typeface="Arial"/>
            </a:endParaRPr>
          </a:p>
        </p:txBody>
      </p:sp>
      <p:sp>
        <p:nvSpPr>
          <p:cNvPr id="15" name="CustomShape 5">
            <a:extLst>
              <a:ext uri="{FF2B5EF4-FFF2-40B4-BE49-F238E27FC236}">
                <a16:creationId xmlns:a16="http://schemas.microsoft.com/office/drawing/2014/main" id="{617C9136-857B-42D9-B45B-72B949E4819E}"/>
              </a:ext>
            </a:extLst>
          </p:cNvPr>
          <p:cNvSpPr/>
          <p:nvPr/>
        </p:nvSpPr>
        <p:spPr>
          <a:xfrm>
            <a:off x="879333" y="5605479"/>
            <a:ext cx="560588" cy="275545"/>
          </a:xfrm>
          <a:prstGeom prst="rect">
            <a:avLst/>
          </a:prstGeom>
          <a:solidFill>
            <a:srgbClr val="FF00FF"/>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1">
                <a:solidFill>
                  <a:schemeClr val="bg1"/>
                </a:solidFill>
                <a:latin typeface="Arial"/>
              </a:rPr>
              <a:t>CIPO</a:t>
            </a:r>
            <a:endParaRPr kumimoji="0" lang="en-US" sz="1200" b="1" i="0" u="none" strike="noStrike" kern="1200" cap="none" spc="-1" normalizeH="0" baseline="0" noProof="0">
              <a:ln>
                <a:noFill/>
              </a:ln>
              <a:solidFill>
                <a:schemeClr val="bg1"/>
              </a:solidFill>
              <a:effectLst/>
              <a:uLnTx/>
              <a:uFillTx/>
              <a:latin typeface="Arial"/>
            </a:endParaRPr>
          </a:p>
        </p:txBody>
      </p:sp>
      <p:sp>
        <p:nvSpPr>
          <p:cNvPr id="16" name="CustomShape 5">
            <a:extLst>
              <a:ext uri="{FF2B5EF4-FFF2-40B4-BE49-F238E27FC236}">
                <a16:creationId xmlns:a16="http://schemas.microsoft.com/office/drawing/2014/main" id="{BACFA06B-49D6-469E-BA4F-F58DD03D06F2}"/>
              </a:ext>
            </a:extLst>
          </p:cNvPr>
          <p:cNvSpPr/>
          <p:nvPr/>
        </p:nvSpPr>
        <p:spPr>
          <a:xfrm>
            <a:off x="4862356" y="5813491"/>
            <a:ext cx="560588" cy="275545"/>
          </a:xfrm>
          <a:prstGeom prst="rect">
            <a:avLst/>
          </a:prstGeom>
          <a:solidFill>
            <a:srgbClr val="FF00FF"/>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1">
                <a:solidFill>
                  <a:schemeClr val="bg1"/>
                </a:solidFill>
                <a:latin typeface="Arial"/>
              </a:rPr>
              <a:t>COPI</a:t>
            </a:r>
            <a:endParaRPr kumimoji="0" lang="en-US" sz="1200" b="1" i="0" u="none" strike="noStrike" kern="1200" cap="none" spc="-1" normalizeH="0" baseline="0" noProof="0">
              <a:ln>
                <a:noFill/>
              </a:ln>
              <a:solidFill>
                <a:schemeClr val="bg1"/>
              </a:solidFill>
              <a:effectLst/>
              <a:uLnTx/>
              <a:uFillTx/>
              <a:latin typeface="Arial"/>
            </a:endParaRPr>
          </a:p>
        </p:txBody>
      </p:sp>
      <p:sp>
        <p:nvSpPr>
          <p:cNvPr id="17" name="CustomShape 7">
            <a:extLst>
              <a:ext uri="{FF2B5EF4-FFF2-40B4-BE49-F238E27FC236}">
                <a16:creationId xmlns:a16="http://schemas.microsoft.com/office/drawing/2014/main" id="{5FC253A7-495E-49A6-AF0E-5CEE86D1D4DE}"/>
              </a:ext>
            </a:extLst>
          </p:cNvPr>
          <p:cNvSpPr/>
          <p:nvPr/>
        </p:nvSpPr>
        <p:spPr>
          <a:xfrm>
            <a:off x="9003651" y="2125080"/>
            <a:ext cx="2398788" cy="4449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85000" lnSpcReduction="10000"/>
          </a:bodyPr>
          <a:lstStyle/>
          <a:p>
            <a:pPr>
              <a:lnSpc>
                <a:spcPct val="100000"/>
              </a:lnSpc>
              <a:spcBef>
                <a:spcPts val="1001"/>
              </a:spcBef>
            </a:pPr>
            <a:r>
              <a:rPr lang="en-US" sz="2000" b="1" strike="noStrike" spc="-1" dirty="0">
                <a:solidFill>
                  <a:srgbClr val="000000"/>
                </a:solidFill>
                <a:latin typeface="Arial"/>
              </a:rPr>
              <a:t>EVAL-AD5592R-PMDZ</a:t>
            </a:r>
            <a:endParaRPr lang="en-US" sz="2000" b="0" strike="noStrike" spc="-1" dirty="0">
              <a:latin typeface="Arial"/>
            </a:endParaRPr>
          </a:p>
        </p:txBody>
      </p:sp>
      <p:sp>
        <p:nvSpPr>
          <p:cNvPr id="20" name="Rectangle: Rounded Corners 19">
            <a:extLst>
              <a:ext uri="{FF2B5EF4-FFF2-40B4-BE49-F238E27FC236}">
                <a16:creationId xmlns:a16="http://schemas.microsoft.com/office/drawing/2014/main" id="{2A5B79D0-7BC6-4F95-B2BC-D9506986F059}"/>
              </a:ext>
            </a:extLst>
          </p:cNvPr>
          <p:cNvSpPr/>
          <p:nvPr/>
        </p:nvSpPr>
        <p:spPr>
          <a:xfrm>
            <a:off x="9336790" y="2703456"/>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7</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6BDF8C73-E367-4242-97F6-4EE43176F58B}"/>
              </a:ext>
            </a:extLst>
          </p:cNvPr>
          <p:cNvSpPr/>
          <p:nvPr/>
        </p:nvSpPr>
        <p:spPr>
          <a:xfrm>
            <a:off x="9336790" y="2957079"/>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8</a:t>
            </a:r>
          </a:p>
        </p:txBody>
      </p:sp>
      <p:sp>
        <p:nvSpPr>
          <p:cNvPr id="22" name="Rectangle: Rounded Corners 21">
            <a:extLst>
              <a:ext uri="{FF2B5EF4-FFF2-40B4-BE49-F238E27FC236}">
                <a16:creationId xmlns:a16="http://schemas.microsoft.com/office/drawing/2014/main" id="{B45A4047-C449-47B6-A3C7-E862A15FCB3E}"/>
              </a:ext>
            </a:extLst>
          </p:cNvPr>
          <p:cNvSpPr/>
          <p:nvPr/>
        </p:nvSpPr>
        <p:spPr>
          <a:xfrm>
            <a:off x="9333846" y="3210737"/>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9</a:t>
            </a:r>
          </a:p>
        </p:txBody>
      </p:sp>
      <p:sp>
        <p:nvSpPr>
          <p:cNvPr id="23" name="Rectangle: Rounded Corners 22">
            <a:extLst>
              <a:ext uri="{FF2B5EF4-FFF2-40B4-BE49-F238E27FC236}">
                <a16:creationId xmlns:a16="http://schemas.microsoft.com/office/drawing/2014/main" id="{CFCC771A-6E64-4828-8792-DF90A3DD55B3}"/>
              </a:ext>
            </a:extLst>
          </p:cNvPr>
          <p:cNvSpPr/>
          <p:nvPr/>
        </p:nvSpPr>
        <p:spPr>
          <a:xfrm>
            <a:off x="9339694" y="3460312"/>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10</a:t>
            </a:r>
          </a:p>
        </p:txBody>
      </p:sp>
      <p:sp>
        <p:nvSpPr>
          <p:cNvPr id="24" name="Rectangle: Rounded Corners 23">
            <a:extLst>
              <a:ext uri="{FF2B5EF4-FFF2-40B4-BE49-F238E27FC236}">
                <a16:creationId xmlns:a16="http://schemas.microsoft.com/office/drawing/2014/main" id="{EF55DD7C-2CD2-445D-BEC4-267320F9069F}"/>
              </a:ext>
            </a:extLst>
          </p:cNvPr>
          <p:cNvSpPr/>
          <p:nvPr/>
        </p:nvSpPr>
        <p:spPr>
          <a:xfrm>
            <a:off x="9335600" y="3708101"/>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11</a:t>
            </a:r>
          </a:p>
        </p:txBody>
      </p:sp>
      <p:sp>
        <p:nvSpPr>
          <p:cNvPr id="26" name="Rectangle: Rounded Corners 25">
            <a:extLst>
              <a:ext uri="{FF2B5EF4-FFF2-40B4-BE49-F238E27FC236}">
                <a16:creationId xmlns:a16="http://schemas.microsoft.com/office/drawing/2014/main" id="{8AA05175-FAB0-4C05-9DAF-16021A82F6D0}"/>
              </a:ext>
            </a:extLst>
          </p:cNvPr>
          <p:cNvSpPr/>
          <p:nvPr/>
        </p:nvSpPr>
        <p:spPr>
          <a:xfrm>
            <a:off x="9339694" y="3958040"/>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27" name="Rectangle: Rounded Corners 26">
            <a:extLst>
              <a:ext uri="{FF2B5EF4-FFF2-40B4-BE49-F238E27FC236}">
                <a16:creationId xmlns:a16="http://schemas.microsoft.com/office/drawing/2014/main" id="{4064B808-F272-40BC-A4C1-28BF80EC256F}"/>
              </a:ext>
            </a:extLst>
          </p:cNvPr>
          <p:cNvSpPr/>
          <p:nvPr/>
        </p:nvSpPr>
        <p:spPr>
          <a:xfrm>
            <a:off x="9802991" y="2699603"/>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a:t>
            </a:r>
          </a:p>
        </p:txBody>
      </p:sp>
      <p:sp>
        <p:nvSpPr>
          <p:cNvPr id="28" name="Rectangle: Rounded Corners 27">
            <a:extLst>
              <a:ext uri="{FF2B5EF4-FFF2-40B4-BE49-F238E27FC236}">
                <a16:creationId xmlns:a16="http://schemas.microsoft.com/office/drawing/2014/main" id="{E7EA0E4C-46B4-4445-B2EF-8C19FA2273B2}"/>
              </a:ext>
            </a:extLst>
          </p:cNvPr>
          <p:cNvSpPr/>
          <p:nvPr/>
        </p:nvSpPr>
        <p:spPr>
          <a:xfrm>
            <a:off x="9802991" y="2953226"/>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2</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765879C0-53AA-4696-AA63-D364E217D83F}"/>
              </a:ext>
            </a:extLst>
          </p:cNvPr>
          <p:cNvSpPr/>
          <p:nvPr/>
        </p:nvSpPr>
        <p:spPr>
          <a:xfrm>
            <a:off x="9800047" y="3206884"/>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3</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531B9E6A-317E-410E-8BCB-18E606D449D0}"/>
              </a:ext>
            </a:extLst>
          </p:cNvPr>
          <p:cNvSpPr/>
          <p:nvPr/>
        </p:nvSpPr>
        <p:spPr>
          <a:xfrm>
            <a:off x="9805895" y="3456459"/>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4</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Rounded Corners 30">
            <a:extLst>
              <a:ext uri="{FF2B5EF4-FFF2-40B4-BE49-F238E27FC236}">
                <a16:creationId xmlns:a16="http://schemas.microsoft.com/office/drawing/2014/main" id="{EA5EBB5C-2355-43C1-A7A4-CB4785C53343}"/>
              </a:ext>
            </a:extLst>
          </p:cNvPr>
          <p:cNvSpPr/>
          <p:nvPr/>
        </p:nvSpPr>
        <p:spPr>
          <a:xfrm>
            <a:off x="9801801" y="3704248"/>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5</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27031D4A-EF01-41A5-9B93-F2FD899840BB}"/>
              </a:ext>
            </a:extLst>
          </p:cNvPr>
          <p:cNvSpPr/>
          <p:nvPr/>
        </p:nvSpPr>
        <p:spPr>
          <a:xfrm>
            <a:off x="9805895" y="3954187"/>
            <a:ext cx="459163" cy="247425"/>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6</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CustomShape 5">
            <a:extLst>
              <a:ext uri="{FF2B5EF4-FFF2-40B4-BE49-F238E27FC236}">
                <a16:creationId xmlns:a16="http://schemas.microsoft.com/office/drawing/2014/main" id="{95A2298B-6CC3-469C-9711-B0C2DA0E76FD}"/>
              </a:ext>
            </a:extLst>
          </p:cNvPr>
          <p:cNvSpPr/>
          <p:nvPr/>
        </p:nvSpPr>
        <p:spPr>
          <a:xfrm>
            <a:off x="10275042" y="3178764"/>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CIPO</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34" name="CustomShape 5">
            <a:extLst>
              <a:ext uri="{FF2B5EF4-FFF2-40B4-BE49-F238E27FC236}">
                <a16:creationId xmlns:a16="http://schemas.microsoft.com/office/drawing/2014/main" id="{D85EB82F-F1DC-4298-AF7C-96E152671898}"/>
              </a:ext>
            </a:extLst>
          </p:cNvPr>
          <p:cNvSpPr/>
          <p:nvPr/>
        </p:nvSpPr>
        <p:spPr>
          <a:xfrm>
            <a:off x="10280793" y="3435180"/>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SCK</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35" name="CustomShape 5">
            <a:extLst>
              <a:ext uri="{FF2B5EF4-FFF2-40B4-BE49-F238E27FC236}">
                <a16:creationId xmlns:a16="http://schemas.microsoft.com/office/drawing/2014/main" id="{3B368002-8ADA-4599-8282-332413B67F32}"/>
              </a:ext>
            </a:extLst>
          </p:cNvPr>
          <p:cNvSpPr/>
          <p:nvPr/>
        </p:nvSpPr>
        <p:spPr>
          <a:xfrm>
            <a:off x="10296528" y="3697881"/>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GND</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36" name="CustomShape 5">
            <a:extLst>
              <a:ext uri="{FF2B5EF4-FFF2-40B4-BE49-F238E27FC236}">
                <a16:creationId xmlns:a16="http://schemas.microsoft.com/office/drawing/2014/main" id="{72F993A6-C8BE-49B2-BB5F-941525573F75}"/>
              </a:ext>
            </a:extLst>
          </p:cNvPr>
          <p:cNvSpPr/>
          <p:nvPr/>
        </p:nvSpPr>
        <p:spPr>
          <a:xfrm>
            <a:off x="8755318" y="3704282"/>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GND</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37" name="CustomShape 5">
            <a:extLst>
              <a:ext uri="{FF2B5EF4-FFF2-40B4-BE49-F238E27FC236}">
                <a16:creationId xmlns:a16="http://schemas.microsoft.com/office/drawing/2014/main" id="{A66E32B2-2A96-45F8-9922-358C5E38AC48}"/>
              </a:ext>
            </a:extLst>
          </p:cNvPr>
          <p:cNvSpPr/>
          <p:nvPr/>
        </p:nvSpPr>
        <p:spPr>
          <a:xfrm>
            <a:off x="8748280" y="3958040"/>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VCC</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38" name="CustomShape 5">
            <a:extLst>
              <a:ext uri="{FF2B5EF4-FFF2-40B4-BE49-F238E27FC236}">
                <a16:creationId xmlns:a16="http://schemas.microsoft.com/office/drawing/2014/main" id="{FD68D2F3-2505-44F5-B899-EF7D3F179505}"/>
              </a:ext>
            </a:extLst>
          </p:cNvPr>
          <p:cNvSpPr/>
          <p:nvPr/>
        </p:nvSpPr>
        <p:spPr>
          <a:xfrm>
            <a:off x="10311069" y="3933277"/>
            <a:ext cx="56045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VCC</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39" name="CustomShape 5">
            <a:extLst>
              <a:ext uri="{FF2B5EF4-FFF2-40B4-BE49-F238E27FC236}">
                <a16:creationId xmlns:a16="http://schemas.microsoft.com/office/drawing/2014/main" id="{B67B9377-D81A-4588-9EE8-F576590F397B}"/>
              </a:ext>
            </a:extLst>
          </p:cNvPr>
          <p:cNvSpPr/>
          <p:nvPr/>
        </p:nvSpPr>
        <p:spPr>
          <a:xfrm>
            <a:off x="8860848" y="2705601"/>
            <a:ext cx="45916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NC</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40" name="CustomShape 5">
            <a:extLst>
              <a:ext uri="{FF2B5EF4-FFF2-40B4-BE49-F238E27FC236}">
                <a16:creationId xmlns:a16="http://schemas.microsoft.com/office/drawing/2014/main" id="{EA30F7B3-ED14-4B0F-AB67-FDCB70CE62A6}"/>
              </a:ext>
            </a:extLst>
          </p:cNvPr>
          <p:cNvSpPr/>
          <p:nvPr/>
        </p:nvSpPr>
        <p:spPr>
          <a:xfrm>
            <a:off x="8869711" y="2948070"/>
            <a:ext cx="45916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NC</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41" name="CustomShape 5">
            <a:extLst>
              <a:ext uri="{FF2B5EF4-FFF2-40B4-BE49-F238E27FC236}">
                <a16:creationId xmlns:a16="http://schemas.microsoft.com/office/drawing/2014/main" id="{15C7F709-A820-4A94-950D-4E715E4C4642}"/>
              </a:ext>
            </a:extLst>
          </p:cNvPr>
          <p:cNvSpPr/>
          <p:nvPr/>
        </p:nvSpPr>
        <p:spPr>
          <a:xfrm>
            <a:off x="8871501" y="3212010"/>
            <a:ext cx="45916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NC</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42" name="CustomShape 5">
            <a:extLst>
              <a:ext uri="{FF2B5EF4-FFF2-40B4-BE49-F238E27FC236}">
                <a16:creationId xmlns:a16="http://schemas.microsoft.com/office/drawing/2014/main" id="{13AC6000-9A6C-45FD-88D4-A2FD3EDDD3FA}"/>
              </a:ext>
            </a:extLst>
          </p:cNvPr>
          <p:cNvSpPr/>
          <p:nvPr/>
        </p:nvSpPr>
        <p:spPr>
          <a:xfrm>
            <a:off x="8870944" y="3450524"/>
            <a:ext cx="459163" cy="275545"/>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dirty="0">
                <a:ln>
                  <a:noFill/>
                </a:ln>
                <a:solidFill>
                  <a:srgbClr val="000000"/>
                </a:solidFill>
                <a:effectLst/>
                <a:uLnTx/>
                <a:uFillTx/>
                <a:latin typeface="Arial"/>
                <a:ea typeface="DejaVu Sans"/>
              </a:rPr>
              <a:t>NC</a:t>
            </a:r>
            <a:endParaRPr kumimoji="0" lang="en-US" sz="1200" b="1" i="0" u="none" strike="noStrike" kern="1200" cap="none" spc="-1" normalizeH="0" baseline="0" noProof="0" dirty="0">
              <a:ln>
                <a:noFill/>
              </a:ln>
              <a:solidFill>
                <a:prstClr val="black"/>
              </a:solidFill>
              <a:effectLst/>
              <a:uLnTx/>
              <a:uFillTx/>
              <a:latin typeface="Arial"/>
            </a:endParaRPr>
          </a:p>
        </p:txBody>
      </p:sp>
      <p:sp>
        <p:nvSpPr>
          <p:cNvPr id="2" name="Slide Number Placeholder 1">
            <a:extLst>
              <a:ext uri="{FF2B5EF4-FFF2-40B4-BE49-F238E27FC236}">
                <a16:creationId xmlns:a16="http://schemas.microsoft.com/office/drawing/2014/main" id="{5B8D9F9D-1FC2-631A-01AD-AC2681B91194}"/>
              </a:ext>
            </a:extLst>
          </p:cNvPr>
          <p:cNvSpPr>
            <a:spLocks noGrp="1"/>
          </p:cNvSpPr>
          <p:nvPr>
            <p:ph type="sldNum" sz="quarter" idx="4"/>
          </p:nvPr>
        </p:nvSpPr>
        <p:spPr/>
        <p:txBody>
          <a:bodyPr/>
          <a:lstStyle/>
          <a:p>
            <a:pPr>
              <a:defRPr/>
            </a:pPr>
            <a:fld id="{A9CE67A1-BA7F-A74E-B5D7-615746DEEC2B}" type="slidenum">
              <a:rPr lang="en-US" smtClean="0"/>
              <a:pPr>
                <a:defRPr/>
              </a:pPr>
              <a:t>17</a:t>
            </a:fld>
            <a:endParaRPr lang="en-US" baseline="-11000" dirty="0"/>
          </a:p>
        </p:txBody>
      </p:sp>
    </p:spTree>
    <p:extLst>
      <p:ext uri="{BB962C8B-B14F-4D97-AF65-F5344CB8AC3E}">
        <p14:creationId xmlns:p14="http://schemas.microsoft.com/office/powerpoint/2010/main" val="16662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873E5-8D2E-4068-ABA4-78D437C6BC55}"/>
              </a:ext>
            </a:extLst>
          </p:cNvPr>
          <p:cNvSpPr>
            <a:spLocks noGrp="1"/>
          </p:cNvSpPr>
          <p:nvPr>
            <p:ph type="title"/>
          </p:nvPr>
        </p:nvSpPr>
        <p:spPr/>
        <p:txBody>
          <a:bodyPr/>
          <a:lstStyle/>
          <a:p>
            <a:r>
              <a:rPr lang="en-US" dirty="0"/>
              <a:t>Yup, we’re only using one of six headers </a:t>
            </a:r>
            <a:r>
              <a:rPr lang="en-US" dirty="0">
                <a:sym typeface="Wingdings" panose="05000000000000000000" pitchFamily="2" charset="2"/>
              </a:rPr>
              <a:t></a:t>
            </a:r>
            <a:endParaRPr lang="en-US" dirty="0"/>
          </a:p>
        </p:txBody>
      </p:sp>
      <p:sp>
        <p:nvSpPr>
          <p:cNvPr id="4" name="Footer Placeholder 3">
            <a:extLst>
              <a:ext uri="{FF2B5EF4-FFF2-40B4-BE49-F238E27FC236}">
                <a16:creationId xmlns:a16="http://schemas.microsoft.com/office/drawing/2014/main" id="{03CB0297-47D6-4EE9-AD16-167321D27AB4}"/>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F3419EAB-1703-416A-AF6E-7F2CE72EED39}"/>
              </a:ext>
            </a:extLst>
          </p:cNvPr>
          <p:cNvSpPr>
            <a:spLocks noGrp="1"/>
          </p:cNvSpPr>
          <p:nvPr>
            <p:ph type="dt" sz="half" idx="2"/>
          </p:nvPr>
        </p:nvSpPr>
        <p:spPr/>
        <p:txBody>
          <a:bodyPr/>
          <a:lstStyle/>
          <a:p>
            <a:fld id="{736911DE-CE55-4F39-A99B-7EACEC3B4960}" type="datetime1">
              <a:rPr lang="en-US" smtClean="0"/>
              <a:t>9/23/2024</a:t>
            </a:fld>
            <a:endParaRPr lang="en-US"/>
          </a:p>
        </p:txBody>
      </p:sp>
      <p:pic>
        <p:nvPicPr>
          <p:cNvPr id="7" name="Picture 6">
            <a:extLst>
              <a:ext uri="{FF2B5EF4-FFF2-40B4-BE49-F238E27FC236}">
                <a16:creationId xmlns:a16="http://schemas.microsoft.com/office/drawing/2014/main" id="{252FA43D-1D7F-42A0-8A5E-0508A4ACE5AA}"/>
              </a:ext>
            </a:extLst>
          </p:cNvPr>
          <p:cNvPicPr>
            <a:picLocks noChangeAspect="1"/>
          </p:cNvPicPr>
          <p:nvPr/>
        </p:nvPicPr>
        <p:blipFill>
          <a:blip r:embed="rId2"/>
          <a:stretch>
            <a:fillRect/>
          </a:stretch>
        </p:blipFill>
        <p:spPr>
          <a:xfrm>
            <a:off x="106230" y="769373"/>
            <a:ext cx="8869864" cy="5846645"/>
          </a:xfrm>
          <a:prstGeom prst="rect">
            <a:avLst/>
          </a:prstGeom>
        </p:spPr>
      </p:pic>
      <p:sp>
        <p:nvSpPr>
          <p:cNvPr id="8" name="Explosion: 14 Points 7">
            <a:extLst>
              <a:ext uri="{FF2B5EF4-FFF2-40B4-BE49-F238E27FC236}">
                <a16:creationId xmlns:a16="http://schemas.microsoft.com/office/drawing/2014/main" id="{B5E6ED0C-0BAE-44FD-B3C9-6C2BB0B922AE}"/>
              </a:ext>
            </a:extLst>
          </p:cNvPr>
          <p:cNvSpPr/>
          <p:nvPr/>
        </p:nvSpPr>
        <p:spPr>
          <a:xfrm>
            <a:off x="7324236" y="875172"/>
            <a:ext cx="2478761" cy="1729595"/>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45EE6B-A01D-402F-B43D-74E1C9473EB3}"/>
              </a:ext>
            </a:extLst>
          </p:cNvPr>
          <p:cNvSpPr txBox="1"/>
          <p:nvPr/>
        </p:nvSpPr>
        <p:spPr>
          <a:xfrm>
            <a:off x="7834810" y="1555303"/>
            <a:ext cx="1968187" cy="369332"/>
          </a:xfrm>
          <a:prstGeom prst="rect">
            <a:avLst/>
          </a:prstGeom>
          <a:noFill/>
        </p:spPr>
        <p:txBody>
          <a:bodyPr wrap="square" rtlCol="0">
            <a:spAutoFit/>
          </a:bodyPr>
          <a:lstStyle/>
          <a:p>
            <a:r>
              <a:rPr lang="en-US" i="1" dirty="0">
                <a:solidFill>
                  <a:srgbClr val="FF0000"/>
                </a:solidFill>
              </a:rPr>
              <a:t>Retake Photo</a:t>
            </a:r>
          </a:p>
        </p:txBody>
      </p:sp>
      <p:sp>
        <p:nvSpPr>
          <p:cNvPr id="10" name="CustomShape 2">
            <a:extLst>
              <a:ext uri="{FF2B5EF4-FFF2-40B4-BE49-F238E27FC236}">
                <a16:creationId xmlns:a16="http://schemas.microsoft.com/office/drawing/2014/main" id="{75D4B9F7-D286-4522-BBC9-28EB3C99C0DC}"/>
              </a:ext>
            </a:extLst>
          </p:cNvPr>
          <p:cNvSpPr/>
          <p:nvPr/>
        </p:nvSpPr>
        <p:spPr>
          <a:xfrm>
            <a:off x="9363632" y="2987488"/>
            <a:ext cx="2639010" cy="3245808"/>
          </a:xfrm>
          <a:prstGeom prst="rect">
            <a:avLst/>
          </a:prstGeom>
          <a:noFill/>
          <a:ln>
            <a:noFill/>
          </a:ln>
        </p:spPr>
        <p:style>
          <a:lnRef idx="0">
            <a:scrgbClr r="0" g="0" b="0"/>
          </a:lnRef>
          <a:fillRef idx="0">
            <a:scrgbClr r="0" g="0" b="0"/>
          </a:fillRef>
          <a:effectRef idx="0">
            <a:scrgbClr r="0" g="0" b="0"/>
          </a:effectRef>
          <a:fontRef idx="minor"/>
        </p:style>
        <p:txBody>
          <a:bodyPr lIns="0" tIns="228600" rIns="0" bIns="0">
            <a:normAutofit fontScale="98500"/>
          </a:bodyPr>
          <a:lstStyle/>
          <a:p>
            <a:pPr marL="720">
              <a:lnSpc>
                <a:spcPct val="100000"/>
              </a:lnSpc>
              <a:spcBef>
                <a:spcPts val="1001"/>
              </a:spcBef>
              <a:buClr>
                <a:srgbClr val="B1B3B3"/>
              </a:buClr>
              <a:buSzPct val="65000"/>
            </a:pPr>
            <a:r>
              <a:rPr lang="en-US" sz="1600" spc="-1" dirty="0">
                <a:solidFill>
                  <a:srgbClr val="000000"/>
                </a:solidFill>
              </a:rPr>
              <a:t>Shown Here:</a:t>
            </a:r>
          </a:p>
          <a:p>
            <a:pPr marL="720">
              <a:lnSpc>
                <a:spcPct val="100000"/>
              </a:lnSpc>
              <a:spcBef>
                <a:spcPts val="1001"/>
              </a:spcBef>
              <a:buClr>
                <a:srgbClr val="B1B3B3"/>
              </a:buClr>
              <a:buSzPct val="65000"/>
            </a:pPr>
            <a:r>
              <a:rPr lang="en-US" sz="1600" spc="-1" dirty="0">
                <a:solidFill>
                  <a:srgbClr val="000000"/>
                </a:solidFill>
              </a:rPr>
              <a:t>LTC2688-16 16-ch DAC</a:t>
            </a:r>
          </a:p>
          <a:p>
            <a:pPr marL="720">
              <a:lnSpc>
                <a:spcPct val="100000"/>
              </a:lnSpc>
              <a:spcBef>
                <a:spcPts val="1001"/>
              </a:spcBef>
              <a:buClr>
                <a:srgbClr val="B1B3B3"/>
              </a:buClr>
              <a:buSzPct val="65000"/>
            </a:pPr>
            <a:r>
              <a:rPr lang="en-US" sz="1600" spc="-1" dirty="0">
                <a:solidFill>
                  <a:srgbClr val="000000"/>
                </a:solidFill>
              </a:rPr>
              <a:t>ADXL355 accelerometer</a:t>
            </a:r>
          </a:p>
          <a:p>
            <a:pPr marL="720">
              <a:lnSpc>
                <a:spcPct val="100000"/>
              </a:lnSpc>
              <a:spcBef>
                <a:spcPts val="1001"/>
              </a:spcBef>
              <a:buClr>
                <a:srgbClr val="B1B3B3"/>
              </a:buClr>
              <a:buSzPct val="65000"/>
            </a:pPr>
            <a:r>
              <a:rPr lang="en-US" sz="1600" spc="-1" dirty="0">
                <a:solidFill>
                  <a:srgbClr val="000000"/>
                </a:solidFill>
              </a:rPr>
              <a:t>AD7746 Cap-Digital Converter</a:t>
            </a:r>
          </a:p>
          <a:p>
            <a:pPr marL="720">
              <a:lnSpc>
                <a:spcPct val="100000"/>
              </a:lnSpc>
              <a:spcBef>
                <a:spcPts val="1001"/>
              </a:spcBef>
              <a:buClr>
                <a:srgbClr val="B1B3B3"/>
              </a:buClr>
              <a:buSzPct val="65000"/>
            </a:pPr>
            <a:r>
              <a:rPr lang="en-US" sz="1600" spc="-1" dirty="0" err="1">
                <a:solidFill>
                  <a:srgbClr val="000000"/>
                </a:solidFill>
              </a:rPr>
              <a:t>PowerStick</a:t>
            </a:r>
            <a:r>
              <a:rPr lang="en-US" sz="1600" spc="-1" dirty="0">
                <a:solidFill>
                  <a:srgbClr val="000000"/>
                </a:solidFill>
              </a:rPr>
              <a:t> (LTC2974, LTC2977, LTC3880)</a:t>
            </a:r>
          </a:p>
          <a:p>
            <a:pPr marL="720">
              <a:lnSpc>
                <a:spcPct val="100000"/>
              </a:lnSpc>
              <a:spcBef>
                <a:spcPts val="1001"/>
              </a:spcBef>
              <a:buClr>
                <a:srgbClr val="B1B3B3"/>
              </a:buClr>
              <a:buSzPct val="65000"/>
            </a:pPr>
            <a:r>
              <a:rPr lang="en-US" sz="1600" spc="-1" dirty="0">
                <a:solidFill>
                  <a:srgbClr val="000000"/>
                </a:solidFill>
              </a:rPr>
              <a:t>AD5593r</a:t>
            </a:r>
          </a:p>
          <a:p>
            <a:pPr marL="720">
              <a:lnSpc>
                <a:spcPct val="100000"/>
              </a:lnSpc>
              <a:spcBef>
                <a:spcPts val="1001"/>
              </a:spcBef>
              <a:buClr>
                <a:srgbClr val="B1B3B3"/>
              </a:buClr>
              <a:buSzPct val="65000"/>
            </a:pPr>
            <a:r>
              <a:rPr lang="en-US" sz="1600" spc="-1" dirty="0">
                <a:solidFill>
                  <a:srgbClr val="000000"/>
                </a:solidFill>
              </a:rPr>
              <a:t>All supported in ADI Kuiper Linux and pyadi-iio!</a:t>
            </a:r>
          </a:p>
        </p:txBody>
      </p:sp>
      <p:sp>
        <p:nvSpPr>
          <p:cNvPr id="2" name="Slide Number Placeholder 1">
            <a:extLst>
              <a:ext uri="{FF2B5EF4-FFF2-40B4-BE49-F238E27FC236}">
                <a16:creationId xmlns:a16="http://schemas.microsoft.com/office/drawing/2014/main" id="{92A3805D-C81B-B857-E8F9-CB178D299EB3}"/>
              </a:ext>
            </a:extLst>
          </p:cNvPr>
          <p:cNvSpPr>
            <a:spLocks noGrp="1"/>
          </p:cNvSpPr>
          <p:nvPr>
            <p:ph type="sldNum" sz="quarter" idx="4"/>
          </p:nvPr>
        </p:nvSpPr>
        <p:spPr/>
        <p:txBody>
          <a:bodyPr/>
          <a:lstStyle/>
          <a:p>
            <a:pPr>
              <a:defRPr/>
            </a:pPr>
            <a:fld id="{A9CE67A1-BA7F-A74E-B5D7-615746DEEC2B}" type="slidenum">
              <a:rPr lang="en-US" smtClean="0"/>
              <a:pPr>
                <a:defRPr/>
              </a:pPr>
              <a:t>18</a:t>
            </a:fld>
            <a:endParaRPr lang="en-US" baseline="-11000" dirty="0"/>
          </a:p>
        </p:txBody>
      </p:sp>
    </p:spTree>
    <p:extLst>
      <p:ext uri="{BB962C8B-B14F-4D97-AF65-F5344CB8AC3E}">
        <p14:creationId xmlns:p14="http://schemas.microsoft.com/office/powerpoint/2010/main" val="2671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ADAC4A-0A24-44E5-B077-86DD42FB6819}"/>
              </a:ext>
            </a:extLst>
          </p:cNvPr>
          <p:cNvSpPr>
            <a:spLocks noGrp="1"/>
          </p:cNvSpPr>
          <p:nvPr>
            <p:ph idx="1"/>
          </p:nvPr>
        </p:nvSpPr>
        <p:spPr>
          <a:xfrm>
            <a:off x="355600" y="1583472"/>
            <a:ext cx="8301703" cy="4930683"/>
          </a:xfrm>
        </p:spPr>
        <p:txBody>
          <a:bodyPr>
            <a:normAutofit fontScale="77500" lnSpcReduction="20000"/>
          </a:bodyPr>
          <a:lstStyle/>
          <a:p>
            <a:r>
              <a:rPr lang="en-US" dirty="0"/>
              <a:t>ADI’s own variant of Raspberry Pi OS!</a:t>
            </a:r>
          </a:p>
          <a:p>
            <a:r>
              <a:rPr lang="en-US" dirty="0"/>
              <a:t>Why? So you don’t have to build kernels, fight with FPGA toolchains, etc.</a:t>
            </a:r>
          </a:p>
          <a:p>
            <a:pPr lvl="1"/>
            <a:r>
              <a:rPr lang="en-US" dirty="0"/>
              <a:t>Gets customer up and running in 5 minutes or less, they can customize later.</a:t>
            </a:r>
          </a:p>
          <a:p>
            <a:r>
              <a:rPr lang="en-US" dirty="0"/>
              <a:t>Landing Page: </a:t>
            </a:r>
            <a:r>
              <a:rPr lang="en-US" dirty="0">
                <a:hlinkClick r:id="rId3"/>
              </a:rPr>
              <a:t>https://www.analog.com/en/design-center/evaluation-hardware-and-software/software/kuiper-linux.html</a:t>
            </a:r>
            <a:r>
              <a:rPr lang="en-US" dirty="0"/>
              <a:t> </a:t>
            </a:r>
          </a:p>
          <a:p>
            <a:r>
              <a:rPr lang="en-US" dirty="0"/>
              <a:t>NOT a toy – all projects in CI test flow, board farm in GT</a:t>
            </a:r>
          </a:p>
          <a:p>
            <a:r>
              <a:rPr lang="en-US" dirty="0"/>
              <a:t>Being used for product line eval: AD4630-24 is the “flagship”</a:t>
            </a:r>
          </a:p>
          <a:p>
            <a:r>
              <a:rPr lang="en-US" dirty="0"/>
              <a:t>All Linux device drivers for ADI/LT parts enabled</a:t>
            </a:r>
          </a:p>
          <a:p>
            <a:r>
              <a:rPr lang="en-US" dirty="0"/>
              <a:t>Software libraries: </a:t>
            </a:r>
            <a:r>
              <a:rPr lang="en-US" dirty="0" err="1"/>
              <a:t>libiio</a:t>
            </a:r>
            <a:r>
              <a:rPr lang="en-US" dirty="0"/>
              <a:t>, libm2k, pyadi-iio</a:t>
            </a:r>
          </a:p>
          <a:p>
            <a:r>
              <a:rPr lang="en-US" dirty="0" err="1"/>
              <a:t>GNURadio</a:t>
            </a:r>
            <a:r>
              <a:rPr lang="en-US" dirty="0"/>
              <a:t>, IIO Oscilloscope, Python, C compiler</a:t>
            </a:r>
          </a:p>
          <a:p>
            <a:r>
              <a:rPr lang="en-US" dirty="0"/>
              <a:t>Boot files and “device trees” for example projects</a:t>
            </a:r>
          </a:p>
          <a:p>
            <a:r>
              <a:rPr lang="en-US" dirty="0"/>
              <a:t>Documentation / instructions: </a:t>
            </a:r>
            <a:r>
              <a:rPr lang="en-US" dirty="0">
                <a:hlinkClick r:id="rId4"/>
              </a:rPr>
              <a:t>https://wiki.analog.com/resources/tools-software/linux-software/adi-kuiper_images</a:t>
            </a:r>
            <a:r>
              <a:rPr lang="en-US" dirty="0"/>
              <a:t> </a:t>
            </a:r>
          </a:p>
        </p:txBody>
      </p:sp>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Toolbox Item: </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F782B702-EEBB-40C9-A0B0-D1D982E4E54B}" type="datetime1">
              <a:rPr lang="en-US" smtClean="0"/>
              <a:t>9/23/2024</a:t>
            </a:fld>
            <a:endParaRPr lang="en-US"/>
          </a:p>
        </p:txBody>
      </p:sp>
      <p:pic>
        <p:nvPicPr>
          <p:cNvPr id="7" name="Picture 6">
            <a:extLst>
              <a:ext uri="{FF2B5EF4-FFF2-40B4-BE49-F238E27FC236}">
                <a16:creationId xmlns:a16="http://schemas.microsoft.com/office/drawing/2014/main" id="{FA074B51-01A8-435E-82CE-2AF8A9EC418F}"/>
              </a:ext>
            </a:extLst>
          </p:cNvPr>
          <p:cNvPicPr>
            <a:picLocks noChangeAspect="1"/>
          </p:cNvPicPr>
          <p:nvPr/>
        </p:nvPicPr>
        <p:blipFill>
          <a:blip r:embed="rId5"/>
          <a:stretch>
            <a:fillRect/>
          </a:stretch>
        </p:blipFill>
        <p:spPr>
          <a:xfrm>
            <a:off x="3930227" y="0"/>
            <a:ext cx="6759926" cy="1307365"/>
          </a:xfrm>
          <a:prstGeom prst="rect">
            <a:avLst/>
          </a:prstGeom>
        </p:spPr>
      </p:pic>
      <p:pic>
        <p:nvPicPr>
          <p:cNvPr id="8" name="Picture 7">
            <a:extLst>
              <a:ext uri="{FF2B5EF4-FFF2-40B4-BE49-F238E27FC236}">
                <a16:creationId xmlns:a16="http://schemas.microsoft.com/office/drawing/2014/main" id="{472209C6-E028-4800-A413-2E084BD2CE7E}"/>
              </a:ext>
            </a:extLst>
          </p:cNvPr>
          <p:cNvPicPr>
            <a:picLocks noChangeAspect="1"/>
          </p:cNvPicPr>
          <p:nvPr/>
        </p:nvPicPr>
        <p:blipFill>
          <a:blip r:embed="rId6"/>
          <a:stretch>
            <a:fillRect/>
          </a:stretch>
        </p:blipFill>
        <p:spPr>
          <a:xfrm>
            <a:off x="8396232" y="2879226"/>
            <a:ext cx="3795767" cy="3634929"/>
          </a:xfrm>
          <a:prstGeom prst="rect">
            <a:avLst/>
          </a:prstGeom>
        </p:spPr>
      </p:pic>
      <p:sp>
        <p:nvSpPr>
          <p:cNvPr id="6" name="Slide Number Placeholder 5">
            <a:extLst>
              <a:ext uri="{FF2B5EF4-FFF2-40B4-BE49-F238E27FC236}">
                <a16:creationId xmlns:a16="http://schemas.microsoft.com/office/drawing/2014/main" id="{179FA863-D374-1E91-EA9C-42D885331243}"/>
              </a:ext>
            </a:extLst>
          </p:cNvPr>
          <p:cNvSpPr>
            <a:spLocks noGrp="1"/>
          </p:cNvSpPr>
          <p:nvPr>
            <p:ph type="sldNum" sz="quarter" idx="4"/>
          </p:nvPr>
        </p:nvSpPr>
        <p:spPr/>
        <p:txBody>
          <a:bodyPr/>
          <a:lstStyle/>
          <a:p>
            <a:pPr>
              <a:defRPr/>
            </a:pPr>
            <a:fld id="{A9CE67A1-BA7F-A74E-B5D7-615746DEEC2B}" type="slidenum">
              <a:rPr lang="en-US" smtClean="0"/>
              <a:pPr>
                <a:defRPr/>
              </a:pPr>
              <a:t>19</a:t>
            </a:fld>
            <a:endParaRPr lang="en-US" baseline="-11000" dirty="0"/>
          </a:p>
        </p:txBody>
      </p:sp>
    </p:spTree>
    <p:extLst>
      <p:ext uri="{BB962C8B-B14F-4D97-AF65-F5344CB8AC3E}">
        <p14:creationId xmlns:p14="http://schemas.microsoft.com/office/powerpoint/2010/main" val="82558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E443E5-E6D6-4323-866F-9573BE4AC796}"/>
              </a:ext>
            </a:extLst>
          </p:cNvPr>
          <p:cNvSpPr>
            <a:spLocks noGrp="1"/>
          </p:cNvSpPr>
          <p:nvPr>
            <p:ph idx="1"/>
          </p:nvPr>
        </p:nvSpPr>
        <p:spPr>
          <a:xfrm>
            <a:off x="355600" y="1066800"/>
            <a:ext cx="11396428" cy="4914900"/>
          </a:xfrm>
        </p:spPr>
        <p:txBody>
          <a:bodyPr/>
          <a:lstStyle/>
          <a:p>
            <a:r>
              <a:rPr lang="en-US" dirty="0"/>
              <a:t>Q: Where is the code for this workshop?</a:t>
            </a:r>
          </a:p>
          <a:p>
            <a:pPr lvl="1"/>
            <a:r>
              <a:rPr lang="en-US" dirty="0"/>
              <a:t>A: The pyadi-iio AD5592r class and curve tracer examples are part of pyadi-iio: </a:t>
            </a:r>
            <a:r>
              <a:rPr lang="en-US" dirty="0">
                <a:hlinkClick r:id="rId2"/>
              </a:rPr>
              <a:t>https://github.com/analogdevicesinc/pyadi-iio/tree/master/examples/ad5592r_examples</a:t>
            </a:r>
            <a:r>
              <a:rPr lang="en-US" dirty="0"/>
              <a:t> </a:t>
            </a:r>
          </a:p>
          <a:p>
            <a:pPr marL="228600" lvl="1" indent="0">
              <a:buNone/>
            </a:pPr>
            <a:endParaRPr lang="en-US" dirty="0"/>
          </a:p>
          <a:p>
            <a:r>
              <a:rPr lang="en-US" dirty="0"/>
              <a:t>Q: Where do I get the Kuiper Linux SD card image for my Raspberry Pi?</a:t>
            </a:r>
          </a:p>
          <a:p>
            <a:pPr lvl="1"/>
            <a:r>
              <a:rPr lang="en-US" dirty="0"/>
              <a:t>A: The image is located here: </a:t>
            </a:r>
            <a:r>
              <a:rPr lang="en-US" b="1" dirty="0">
                <a:hlinkClick r:id="rId3"/>
              </a:rPr>
              <a:t>Kuiper Linux Wiki Page</a:t>
            </a:r>
            <a:r>
              <a:rPr lang="en-US" dirty="0"/>
              <a:t>.</a:t>
            </a:r>
          </a:p>
          <a:p>
            <a:pPr lvl="1"/>
            <a:endParaRPr lang="en-US" dirty="0"/>
          </a:p>
        </p:txBody>
      </p:sp>
      <p:sp>
        <p:nvSpPr>
          <p:cNvPr id="3" name="Title 2">
            <a:extLst>
              <a:ext uri="{FF2B5EF4-FFF2-40B4-BE49-F238E27FC236}">
                <a16:creationId xmlns:a16="http://schemas.microsoft.com/office/drawing/2014/main" id="{6D367BE5-380B-468C-BF31-4632E7E52BEB}"/>
              </a:ext>
            </a:extLst>
          </p:cNvPr>
          <p:cNvSpPr>
            <a:spLocks noGrp="1"/>
          </p:cNvSpPr>
          <p:nvPr>
            <p:ph type="title"/>
          </p:nvPr>
        </p:nvSpPr>
        <p:spPr/>
        <p:txBody>
          <a:bodyPr/>
          <a:lstStyle/>
          <a:p>
            <a:r>
              <a:rPr lang="en-US" dirty="0"/>
              <a:t>FAQ</a:t>
            </a:r>
          </a:p>
        </p:txBody>
      </p:sp>
      <p:sp>
        <p:nvSpPr>
          <p:cNvPr id="4" name="Footer Placeholder 3">
            <a:extLst>
              <a:ext uri="{FF2B5EF4-FFF2-40B4-BE49-F238E27FC236}">
                <a16:creationId xmlns:a16="http://schemas.microsoft.com/office/drawing/2014/main" id="{89E7D397-D1F9-4EA1-88E0-A05E51619817}"/>
              </a:ext>
            </a:extLst>
          </p:cNvPr>
          <p:cNvSpPr>
            <a:spLocks noGrp="1"/>
          </p:cNvSpPr>
          <p:nvPr>
            <p:ph type="ftr" sz="quarter" idx="3"/>
          </p:nvPr>
        </p:nvSpPr>
        <p:spPr/>
        <p:txBody>
          <a:bodyPr/>
          <a:lstStyle/>
          <a:p>
            <a:r>
              <a:rPr lang="en-US" dirty="0"/>
              <a:t>©2023 Analog Devices, Inc. All rights reserved.</a:t>
            </a:r>
          </a:p>
        </p:txBody>
      </p:sp>
      <p:sp>
        <p:nvSpPr>
          <p:cNvPr id="6" name="Date Placeholder 5">
            <a:extLst>
              <a:ext uri="{FF2B5EF4-FFF2-40B4-BE49-F238E27FC236}">
                <a16:creationId xmlns:a16="http://schemas.microsoft.com/office/drawing/2014/main" id="{9E2E32B6-8BD9-0A9B-EB85-B4ABE152AB25}"/>
              </a:ext>
            </a:extLst>
          </p:cNvPr>
          <p:cNvSpPr>
            <a:spLocks noGrp="1"/>
          </p:cNvSpPr>
          <p:nvPr>
            <p:ph type="dt" sz="half" idx="2"/>
          </p:nvPr>
        </p:nvSpPr>
        <p:spPr/>
        <p:txBody>
          <a:bodyPr/>
          <a:lstStyle/>
          <a:p>
            <a:fld id="{14CF905C-E4B5-4C86-9E61-DD6BE53B6E13}" type="datetime1">
              <a:rPr lang="en-US" smtClean="0"/>
              <a:t>9/23/2024</a:t>
            </a:fld>
            <a:endParaRPr lang="en-US" dirty="0"/>
          </a:p>
        </p:txBody>
      </p:sp>
      <p:sp>
        <p:nvSpPr>
          <p:cNvPr id="7" name="Slide Number Placeholder 6">
            <a:extLst>
              <a:ext uri="{FF2B5EF4-FFF2-40B4-BE49-F238E27FC236}">
                <a16:creationId xmlns:a16="http://schemas.microsoft.com/office/drawing/2014/main" id="{6D54E242-8DE5-3546-FBBC-440519A1E33D}"/>
              </a:ext>
            </a:extLst>
          </p:cNvPr>
          <p:cNvSpPr>
            <a:spLocks noGrp="1"/>
          </p:cNvSpPr>
          <p:nvPr>
            <p:ph type="sldNum" sz="quarter" idx="4"/>
          </p:nvPr>
        </p:nvSpPr>
        <p:spPr/>
        <p:txBody>
          <a:bodyPr/>
          <a:lstStyle/>
          <a:p>
            <a:pPr>
              <a:defRPr/>
            </a:pPr>
            <a:fld id="{A9CE67A1-BA7F-A74E-B5D7-615746DEEC2B}" type="slidenum">
              <a:rPr lang="en-US" smtClean="0"/>
              <a:pPr>
                <a:defRPr/>
              </a:pPr>
              <a:t>2</a:t>
            </a:fld>
            <a:endParaRPr lang="en-US" baseline="-11000" dirty="0"/>
          </a:p>
        </p:txBody>
      </p:sp>
    </p:spTree>
    <p:extLst>
      <p:ext uri="{BB962C8B-B14F-4D97-AF65-F5344CB8AC3E}">
        <p14:creationId xmlns:p14="http://schemas.microsoft.com/office/powerpoint/2010/main" val="161392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4C7621-D3A7-4E84-B1CD-093BF789A859}"/>
              </a:ext>
            </a:extLst>
          </p:cNvPr>
          <p:cNvPicPr>
            <a:picLocks noChangeAspect="1"/>
          </p:cNvPicPr>
          <p:nvPr/>
        </p:nvPicPr>
        <p:blipFill>
          <a:blip r:embed="rId3"/>
          <a:stretch>
            <a:fillRect/>
          </a:stretch>
        </p:blipFill>
        <p:spPr>
          <a:xfrm>
            <a:off x="5155141" y="847344"/>
            <a:ext cx="6180395" cy="5248539"/>
          </a:xfrm>
          <a:prstGeom prst="rect">
            <a:avLst/>
          </a:prstGeom>
        </p:spPr>
      </p:pic>
      <p:sp>
        <p:nvSpPr>
          <p:cNvPr id="2" name="Content Placeholder 1">
            <a:extLst>
              <a:ext uri="{FF2B5EF4-FFF2-40B4-BE49-F238E27FC236}">
                <a16:creationId xmlns:a16="http://schemas.microsoft.com/office/drawing/2014/main" id="{ADADAC4A-0A24-44E5-B077-86DD42FB6819}"/>
              </a:ext>
            </a:extLst>
          </p:cNvPr>
          <p:cNvSpPr>
            <a:spLocks noGrp="1"/>
          </p:cNvSpPr>
          <p:nvPr>
            <p:ph idx="1"/>
          </p:nvPr>
        </p:nvSpPr>
        <p:spPr>
          <a:xfrm>
            <a:off x="189346" y="858301"/>
            <a:ext cx="4594251" cy="2235620"/>
          </a:xfrm>
        </p:spPr>
        <p:txBody>
          <a:bodyPr/>
          <a:lstStyle/>
          <a:p>
            <a:r>
              <a:rPr lang="en-US" dirty="0"/>
              <a:t>Open a terminal</a:t>
            </a:r>
          </a:p>
          <a:p>
            <a:r>
              <a:rPr lang="en-US" dirty="0"/>
              <a:t>Run:</a:t>
            </a:r>
          </a:p>
          <a:p>
            <a:pPr marL="0" indent="0">
              <a:buNone/>
            </a:pPr>
            <a:r>
              <a:rPr lang="en-US" b="1" dirty="0" err="1">
                <a:latin typeface="Courier New" panose="02070309020205020404" pitchFamily="49" charset="0"/>
                <a:cs typeface="Courier New" panose="02070309020205020404" pitchFamily="49" charset="0"/>
              </a:rPr>
              <a:t>iio_info</a:t>
            </a:r>
            <a:r>
              <a:rPr lang="en-US" b="1" dirty="0">
                <a:latin typeface="Courier New" panose="02070309020205020404" pitchFamily="49" charset="0"/>
                <a:cs typeface="Courier New" panose="02070309020205020404" pitchFamily="49" charset="0"/>
              </a:rPr>
              <a:t> &lt;enter&gt;</a:t>
            </a:r>
          </a:p>
          <a:p>
            <a:r>
              <a:rPr lang="en-US" dirty="0">
                <a:latin typeface="+mj-lt"/>
                <a:cs typeface="Courier New" panose="02070309020205020404" pitchFamily="49" charset="0"/>
              </a:rPr>
              <a:t>What devices do you see?</a:t>
            </a:r>
          </a:p>
        </p:txBody>
      </p:sp>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First Time Booting an Unconfigured Kuiper System</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FC6F64ED-D42B-4BD0-8D07-5521EC8B5A7F}" type="datetime1">
              <a:rPr lang="en-US" smtClean="0"/>
              <a:t>9/23/2024</a:t>
            </a:fld>
            <a:endParaRPr lang="en-US"/>
          </a:p>
        </p:txBody>
      </p:sp>
      <p:sp>
        <p:nvSpPr>
          <p:cNvPr id="7" name="Explosion: 14 Points 6">
            <a:extLst>
              <a:ext uri="{FF2B5EF4-FFF2-40B4-BE49-F238E27FC236}">
                <a16:creationId xmlns:a16="http://schemas.microsoft.com/office/drawing/2014/main" id="{0BDB9319-C74B-43A4-A6E1-9466947BC543}"/>
              </a:ext>
            </a:extLst>
          </p:cNvPr>
          <p:cNvSpPr/>
          <p:nvPr/>
        </p:nvSpPr>
        <p:spPr>
          <a:xfrm>
            <a:off x="10327917" y="5284300"/>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CCF034-E8C5-4021-AE3C-740322088518}"/>
              </a:ext>
            </a:extLst>
          </p:cNvPr>
          <p:cNvSpPr txBox="1"/>
          <p:nvPr/>
        </p:nvSpPr>
        <p:spPr>
          <a:xfrm>
            <a:off x="10657189" y="5854125"/>
            <a:ext cx="1143591" cy="369332"/>
          </a:xfrm>
          <a:prstGeom prst="rect">
            <a:avLst/>
          </a:prstGeom>
          <a:noFill/>
        </p:spPr>
        <p:txBody>
          <a:bodyPr wrap="square" rtlCol="0">
            <a:spAutoFit/>
          </a:bodyPr>
          <a:lstStyle/>
          <a:p>
            <a:r>
              <a:rPr lang="en-US" b="1" i="1" dirty="0">
                <a:solidFill>
                  <a:srgbClr val="00B050"/>
                </a:solidFill>
              </a:rPr>
              <a:t>Print Me</a:t>
            </a:r>
          </a:p>
        </p:txBody>
      </p:sp>
      <p:pic>
        <p:nvPicPr>
          <p:cNvPr id="12" name="Picture 11">
            <a:extLst>
              <a:ext uri="{FF2B5EF4-FFF2-40B4-BE49-F238E27FC236}">
                <a16:creationId xmlns:a16="http://schemas.microsoft.com/office/drawing/2014/main" id="{A1340D0C-AE68-4A14-AA8E-860EBB37D464}"/>
              </a:ext>
            </a:extLst>
          </p:cNvPr>
          <p:cNvPicPr>
            <a:picLocks noChangeAspect="1"/>
          </p:cNvPicPr>
          <p:nvPr/>
        </p:nvPicPr>
        <p:blipFill>
          <a:blip r:embed="rId4"/>
          <a:stretch>
            <a:fillRect/>
          </a:stretch>
        </p:blipFill>
        <p:spPr>
          <a:xfrm>
            <a:off x="189346" y="3521574"/>
            <a:ext cx="3676748" cy="2994666"/>
          </a:xfrm>
          <a:prstGeom prst="rect">
            <a:avLst/>
          </a:prstGeom>
        </p:spPr>
      </p:pic>
      <p:sp>
        <p:nvSpPr>
          <p:cNvPr id="6" name="Slide Number Placeholder 5">
            <a:extLst>
              <a:ext uri="{FF2B5EF4-FFF2-40B4-BE49-F238E27FC236}">
                <a16:creationId xmlns:a16="http://schemas.microsoft.com/office/drawing/2014/main" id="{5B5BFF40-B40B-513E-B5E7-6B0BC2E0BAB8}"/>
              </a:ext>
            </a:extLst>
          </p:cNvPr>
          <p:cNvSpPr>
            <a:spLocks noGrp="1"/>
          </p:cNvSpPr>
          <p:nvPr>
            <p:ph type="sldNum" sz="quarter" idx="4"/>
          </p:nvPr>
        </p:nvSpPr>
        <p:spPr/>
        <p:txBody>
          <a:bodyPr/>
          <a:lstStyle/>
          <a:p>
            <a:pPr>
              <a:defRPr/>
            </a:pPr>
            <a:fld id="{A9CE67A1-BA7F-A74E-B5D7-615746DEEC2B}" type="slidenum">
              <a:rPr lang="en-US" smtClean="0"/>
              <a:pPr>
                <a:defRPr/>
              </a:pPr>
              <a:t>20</a:t>
            </a:fld>
            <a:endParaRPr lang="en-US" baseline="-11000" dirty="0"/>
          </a:p>
        </p:txBody>
      </p:sp>
    </p:spTree>
    <p:extLst>
      <p:ext uri="{BB962C8B-B14F-4D97-AF65-F5344CB8AC3E}">
        <p14:creationId xmlns:p14="http://schemas.microsoft.com/office/powerpoint/2010/main" val="75414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104698" y="742950"/>
            <a:ext cx="7383346" cy="5635548"/>
          </a:xfrm>
        </p:spPr>
        <p:txBody>
          <a:bodyPr/>
          <a:lstStyle/>
          <a:p>
            <a:r>
              <a:rPr lang="en-US" dirty="0"/>
              <a:t>Linux kernel </a:t>
            </a:r>
            <a:r>
              <a:rPr lang="en-US" b="1" dirty="0"/>
              <a:t>I</a:t>
            </a:r>
            <a:r>
              <a:rPr lang="en-US" dirty="0"/>
              <a:t>ndustrial </a:t>
            </a:r>
            <a:r>
              <a:rPr lang="en-US" b="1" dirty="0"/>
              <a:t>I</a:t>
            </a:r>
            <a:r>
              <a:rPr lang="en-US" dirty="0"/>
              <a:t>nput / </a:t>
            </a:r>
            <a:r>
              <a:rPr lang="en-US" b="1" dirty="0"/>
              <a:t>O</a:t>
            </a:r>
            <a:r>
              <a:rPr lang="en-US" dirty="0"/>
              <a:t>utput framework</a:t>
            </a:r>
          </a:p>
          <a:p>
            <a:pPr lvl="1"/>
            <a:r>
              <a:rPr lang="en-US" dirty="0"/>
              <a:t>Not really just for Industrial IO</a:t>
            </a:r>
          </a:p>
          <a:p>
            <a:pPr lvl="1"/>
            <a:r>
              <a:rPr lang="en-US" dirty="0"/>
              <a:t>All non-HID IO</a:t>
            </a:r>
          </a:p>
          <a:p>
            <a:pPr lvl="1"/>
            <a:r>
              <a:rPr lang="en-US" dirty="0"/>
              <a:t>ADC, DAC, TRX, light, accelerometer, gyro, magnetometer, humidity, temperature, pressure, rotation, angular momentum, chemical, health, proximity, counters, amplifiers, synthesizers, etc. </a:t>
            </a:r>
          </a:p>
          <a:p>
            <a:r>
              <a:rPr lang="en-US" dirty="0"/>
              <a:t>In the upstream Linux kernel for more than 10 years.</a:t>
            </a:r>
          </a:p>
          <a:p>
            <a:r>
              <a:rPr lang="en-US" b="1" dirty="0"/>
              <a:t>**CROSS Platform Libiio library, with LOTS of language bindings **</a:t>
            </a:r>
          </a:p>
          <a:p>
            <a:r>
              <a:rPr lang="en-US" dirty="0"/>
              <a:t>Mailing list:</a:t>
            </a:r>
          </a:p>
          <a:p>
            <a:pPr lvl="1"/>
            <a:r>
              <a:rPr lang="en-US" dirty="0">
                <a:hlinkClick r:id="rId3"/>
              </a:rPr>
              <a:t>linux-iio@vger.kernel.org</a:t>
            </a:r>
            <a:r>
              <a:rPr lang="en-US" dirty="0"/>
              <a:t> </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a:t>
            </a:r>
            <a:r>
              <a:rPr lang="en-US" dirty="0" err="1"/>
              <a:t>iio_info</a:t>
            </a:r>
            <a:r>
              <a:rPr lang="en-US" dirty="0"/>
              <a:t>?? What in the world is “IIO”?</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A8ED4979-742C-4F11-81B9-ADA3A986C297}" type="datetime1">
              <a:rPr lang="en-US" smtClean="0"/>
              <a:t>9/23/2024</a:t>
            </a:fld>
            <a:endParaRPr lang="en-US"/>
          </a:p>
        </p:txBody>
      </p:sp>
      <p:sp>
        <p:nvSpPr>
          <p:cNvPr id="6" name="TextBox 5">
            <a:extLst>
              <a:ext uri="{FF2B5EF4-FFF2-40B4-BE49-F238E27FC236}">
                <a16:creationId xmlns:a16="http://schemas.microsoft.com/office/drawing/2014/main" id="{61130EF6-4CB8-4BD7-B022-93F0A55FF7D2}"/>
              </a:ext>
            </a:extLst>
          </p:cNvPr>
          <p:cNvSpPr txBox="1"/>
          <p:nvPr/>
        </p:nvSpPr>
        <p:spPr>
          <a:xfrm>
            <a:off x="3783738" y="6039345"/>
            <a:ext cx="6962114" cy="478850"/>
          </a:xfrm>
          <a:prstGeom prst="rect">
            <a:avLst/>
          </a:prstGeom>
          <a:noFill/>
        </p:spPr>
        <p:txBody>
          <a:bodyPr wrap="none" lIns="0" tIns="0" rIns="0" bIns="0" rtlCol="0">
            <a:noAutofit/>
          </a:bodyPr>
          <a:lstStyle/>
          <a:p>
            <a:pPr defTabSz="457200">
              <a:spcBef>
                <a:spcPts val="1000"/>
              </a:spcBef>
              <a:buClr>
                <a:srgbClr val="1E4056"/>
              </a:buClr>
              <a:buSzPct val="75000"/>
            </a:pPr>
            <a:r>
              <a:rPr lang="en-US" sz="2000" dirty="0">
                <a:solidFill>
                  <a:srgbClr val="000000"/>
                </a:solidFill>
                <a:hlinkClick r:id="rId4"/>
              </a:rPr>
              <a:t>https://www.kernel.org/doc/html/latest/driver-api/iio/index.html</a:t>
            </a:r>
            <a:endParaRPr lang="en-US" sz="2000" dirty="0">
              <a:solidFill>
                <a:srgbClr val="000000"/>
              </a:solidFill>
            </a:endParaRPr>
          </a:p>
          <a:p>
            <a:pPr defTabSz="457200">
              <a:spcBef>
                <a:spcPts val="1000"/>
              </a:spcBef>
              <a:buClr>
                <a:srgbClr val="1E4056"/>
              </a:buClr>
              <a:buSzPct val="75000"/>
            </a:pPr>
            <a:endParaRPr lang="en-US" sz="2000" dirty="0">
              <a:solidFill>
                <a:srgbClr val="000000"/>
              </a:solidFill>
            </a:endParaRPr>
          </a:p>
          <a:p>
            <a:pPr marL="228600" indent="-228600" defTabSz="457200">
              <a:spcBef>
                <a:spcPts val="1000"/>
              </a:spcBef>
              <a:buClr>
                <a:srgbClr val="1E4056"/>
              </a:buClr>
              <a:buSzPct val="75000"/>
              <a:buFont typeface="Lucida Grande"/>
              <a:buChar char="►"/>
            </a:pPr>
            <a:endParaRPr lang="en-US" sz="2000" dirty="0">
              <a:solidFill>
                <a:srgbClr val="000000"/>
              </a:solidFill>
            </a:endParaRPr>
          </a:p>
        </p:txBody>
      </p:sp>
      <p:grpSp>
        <p:nvGrpSpPr>
          <p:cNvPr id="7" name="Group 6">
            <a:extLst>
              <a:ext uri="{FF2B5EF4-FFF2-40B4-BE49-F238E27FC236}">
                <a16:creationId xmlns:a16="http://schemas.microsoft.com/office/drawing/2014/main" id="{7F654414-570E-4E3A-80E8-D05F4079BD17}"/>
              </a:ext>
            </a:extLst>
          </p:cNvPr>
          <p:cNvGrpSpPr>
            <a:grpSpLocks noChangeAspect="1"/>
          </p:cNvGrpSpPr>
          <p:nvPr/>
        </p:nvGrpSpPr>
        <p:grpSpPr bwMode="auto">
          <a:xfrm>
            <a:off x="7646178" y="1700560"/>
            <a:ext cx="4361994" cy="3094922"/>
            <a:chOff x="2525423" y="2679869"/>
            <a:chExt cx="3782291" cy="2685011"/>
          </a:xfrm>
        </p:grpSpPr>
        <p:sp>
          <p:nvSpPr>
            <p:cNvPr id="8" name="Rounded Rectangle 12">
              <a:extLst>
                <a:ext uri="{FF2B5EF4-FFF2-40B4-BE49-F238E27FC236}">
                  <a16:creationId xmlns:a16="http://schemas.microsoft.com/office/drawing/2014/main" id="{C907E955-6994-4B32-983B-5788403718F3}"/>
                </a:ext>
              </a:extLst>
            </p:cNvPr>
            <p:cNvSpPr/>
            <p:nvPr/>
          </p:nvSpPr>
          <p:spPr bwMode="auto">
            <a:xfrm>
              <a:off x="2525423" y="2679869"/>
              <a:ext cx="3782291" cy="2685011"/>
            </a:xfrm>
            <a:prstGeom prst="roundRect">
              <a:avLst/>
            </a:prstGeom>
            <a:noFill/>
            <a:ln w="63500" cap="flat" cmpd="sng" algn="ct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r="-100000" b="-100000"/>
              </a:grad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defPPr>
                <a:defRPr lang="en-US"/>
              </a:defPPr>
              <a:lvl1pPr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9pPr>
            </a:lstStyle>
            <a:p>
              <a:pPr algn="ctr" eaLnBrk="0" hangingPunct="0">
                <a:defRPr/>
              </a:pPr>
              <a:endParaRPr lang="en-US">
                <a:latin typeface="Arial" charset="0"/>
                <a:cs typeface="Arial" charset="0"/>
              </a:endParaRPr>
            </a:p>
          </p:txBody>
        </p:sp>
        <p:grpSp>
          <p:nvGrpSpPr>
            <p:cNvPr id="9" name="Group 8">
              <a:extLst>
                <a:ext uri="{FF2B5EF4-FFF2-40B4-BE49-F238E27FC236}">
                  <a16:creationId xmlns:a16="http://schemas.microsoft.com/office/drawing/2014/main" id="{33139F8C-19E3-401D-A1FD-A67C5BE52408}"/>
                </a:ext>
              </a:extLst>
            </p:cNvPr>
            <p:cNvGrpSpPr>
              <a:grpSpLocks/>
            </p:cNvGrpSpPr>
            <p:nvPr/>
          </p:nvGrpSpPr>
          <p:grpSpPr bwMode="auto">
            <a:xfrm>
              <a:off x="2896985" y="2874998"/>
              <a:ext cx="3039167" cy="2394509"/>
              <a:chOff x="1464686" y="3586720"/>
              <a:chExt cx="3039167" cy="2394509"/>
            </a:xfrm>
          </p:grpSpPr>
          <p:grpSp>
            <p:nvGrpSpPr>
              <p:cNvPr id="10" name="Group 9">
                <a:extLst>
                  <a:ext uri="{FF2B5EF4-FFF2-40B4-BE49-F238E27FC236}">
                    <a16:creationId xmlns:a16="http://schemas.microsoft.com/office/drawing/2014/main" id="{E9A0CEA3-8F5F-4502-AEC7-50D39A725DFF}"/>
                  </a:ext>
                </a:extLst>
              </p:cNvPr>
              <p:cNvGrpSpPr>
                <a:grpSpLocks/>
              </p:cNvGrpSpPr>
              <p:nvPr/>
            </p:nvGrpSpPr>
            <p:grpSpPr bwMode="auto">
              <a:xfrm>
                <a:off x="2838837" y="3586720"/>
                <a:ext cx="1665016" cy="2394509"/>
                <a:chOff x="2838837" y="3586720"/>
                <a:chExt cx="1665016" cy="2394509"/>
              </a:xfrm>
            </p:grpSpPr>
            <p:pic>
              <p:nvPicPr>
                <p:cNvPr id="17" name="Picture 16" descr="File:Tux bg.png">
                  <a:hlinkClick r:id="rId5"/>
                  <a:extLst>
                    <a:ext uri="{FF2B5EF4-FFF2-40B4-BE49-F238E27FC236}">
                      <a16:creationId xmlns:a16="http://schemas.microsoft.com/office/drawing/2014/main" id="{08AF53F7-1F4B-4948-9B20-B76AD043F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837" y="4008342"/>
                  <a:ext cx="1665016" cy="197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nut 22">
                  <a:extLst>
                    <a:ext uri="{FF2B5EF4-FFF2-40B4-BE49-F238E27FC236}">
                      <a16:creationId xmlns:a16="http://schemas.microsoft.com/office/drawing/2014/main" id="{8E19C8FF-E96A-4957-8CB4-D0ABAB65DC4A}"/>
                    </a:ext>
                  </a:extLst>
                </p:cNvPr>
                <p:cNvSpPr/>
                <p:nvPr/>
              </p:nvSpPr>
              <p:spPr bwMode="auto">
                <a:xfrm>
                  <a:off x="2944112" y="3586720"/>
                  <a:ext cx="1501550" cy="2269818"/>
                </a:xfrm>
                <a:prstGeom prst="donut">
                  <a:avLst/>
                </a:prstGeom>
                <a:solidFill>
                  <a:schemeClr val="bg1">
                    <a:lumMod val="65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grpSp>
          <p:grpSp>
            <p:nvGrpSpPr>
              <p:cNvPr id="11" name="Group 10">
                <a:extLst>
                  <a:ext uri="{FF2B5EF4-FFF2-40B4-BE49-F238E27FC236}">
                    <a16:creationId xmlns:a16="http://schemas.microsoft.com/office/drawing/2014/main" id="{4EBEAEC6-D17B-4F7A-985C-8193DD9519B8}"/>
                  </a:ext>
                </a:extLst>
              </p:cNvPr>
              <p:cNvGrpSpPr>
                <a:grpSpLocks/>
              </p:cNvGrpSpPr>
              <p:nvPr/>
            </p:nvGrpSpPr>
            <p:grpSpPr bwMode="auto">
              <a:xfrm>
                <a:off x="2151762" y="3586720"/>
                <a:ext cx="720000" cy="2269818"/>
                <a:chOff x="2123214" y="3586720"/>
                <a:chExt cx="720000" cy="2269818"/>
              </a:xfrm>
            </p:grpSpPr>
            <p:sp>
              <p:nvSpPr>
                <p:cNvPr id="15" name="Right Arrow 19">
                  <a:extLst>
                    <a:ext uri="{FF2B5EF4-FFF2-40B4-BE49-F238E27FC236}">
                      <a16:creationId xmlns:a16="http://schemas.microsoft.com/office/drawing/2014/main" id="{48794A6A-D490-45BD-85E9-7B22F368D729}"/>
                    </a:ext>
                  </a:extLst>
                </p:cNvPr>
                <p:cNvSpPr/>
                <p:nvPr/>
              </p:nvSpPr>
              <p:spPr bwMode="auto">
                <a:xfrm rot="5400000">
                  <a:off x="1524452" y="4537776"/>
                  <a:ext cx="1917524" cy="720000"/>
                </a:xfrm>
                <a:prstGeom prst="rightArrow">
                  <a:avLst/>
                </a:prstGeom>
                <a:solidFill>
                  <a:schemeClr val="tx2">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sp>
              <p:nvSpPr>
                <p:cNvPr id="16" name="Rectangle 15">
                  <a:extLst>
                    <a:ext uri="{FF2B5EF4-FFF2-40B4-BE49-F238E27FC236}">
                      <a16:creationId xmlns:a16="http://schemas.microsoft.com/office/drawing/2014/main" id="{F37C1EAF-0B35-4E6A-B0D4-983324AF3DE3}"/>
                    </a:ext>
                  </a:extLst>
                </p:cNvPr>
                <p:cNvSpPr/>
                <p:nvPr/>
              </p:nvSpPr>
              <p:spPr bwMode="auto">
                <a:xfrm>
                  <a:off x="2292663" y="3586720"/>
                  <a:ext cx="365760" cy="244628"/>
                </a:xfrm>
                <a:prstGeom prst="rect">
                  <a:avLst/>
                </a:prstGeom>
                <a:solidFill>
                  <a:schemeClr val="tx2">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grpSp>
          <p:grpSp>
            <p:nvGrpSpPr>
              <p:cNvPr id="12" name="Group 11">
                <a:extLst>
                  <a:ext uri="{FF2B5EF4-FFF2-40B4-BE49-F238E27FC236}">
                    <a16:creationId xmlns:a16="http://schemas.microsoft.com/office/drawing/2014/main" id="{0656DFF3-95C2-4494-85E8-FD76E58AA5CC}"/>
                  </a:ext>
                </a:extLst>
              </p:cNvPr>
              <p:cNvGrpSpPr>
                <a:grpSpLocks/>
              </p:cNvGrpSpPr>
              <p:nvPr/>
            </p:nvGrpSpPr>
            <p:grpSpPr bwMode="auto">
              <a:xfrm>
                <a:off x="1464686" y="3586720"/>
                <a:ext cx="720000" cy="2269818"/>
                <a:chOff x="1464686" y="3586720"/>
                <a:chExt cx="720000" cy="2269818"/>
              </a:xfrm>
            </p:grpSpPr>
            <p:sp>
              <p:nvSpPr>
                <p:cNvPr id="13" name="Right Arrow 17">
                  <a:extLst>
                    <a:ext uri="{FF2B5EF4-FFF2-40B4-BE49-F238E27FC236}">
                      <a16:creationId xmlns:a16="http://schemas.microsoft.com/office/drawing/2014/main" id="{552C1CE9-F057-4B17-A441-C2501B393F97}"/>
                    </a:ext>
                  </a:extLst>
                </p:cNvPr>
                <p:cNvSpPr/>
                <p:nvPr/>
              </p:nvSpPr>
              <p:spPr bwMode="auto">
                <a:xfrm rot="16200000">
                  <a:off x="865924" y="4537776"/>
                  <a:ext cx="1917524" cy="720000"/>
                </a:xfrm>
                <a:prstGeom prst="rightArrow">
                  <a:avLst/>
                </a:prstGeom>
                <a:solidFill>
                  <a:schemeClr val="tx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sp>
              <p:nvSpPr>
                <p:cNvPr id="14" name="Rectangle 13">
                  <a:extLst>
                    <a:ext uri="{FF2B5EF4-FFF2-40B4-BE49-F238E27FC236}">
                      <a16:creationId xmlns:a16="http://schemas.microsoft.com/office/drawing/2014/main" id="{44D974D4-BFF1-4E8A-95F0-0E332CD78969}"/>
                    </a:ext>
                  </a:extLst>
                </p:cNvPr>
                <p:cNvSpPr/>
                <p:nvPr/>
              </p:nvSpPr>
              <p:spPr bwMode="auto">
                <a:xfrm>
                  <a:off x="1647042" y="3586720"/>
                  <a:ext cx="365760" cy="244628"/>
                </a:xfrm>
                <a:prstGeom prst="rect">
                  <a:avLst/>
                </a:prstGeom>
                <a:solidFill>
                  <a:schemeClr val="tx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grpSp>
        </p:grpSp>
      </p:grpSp>
      <p:sp>
        <p:nvSpPr>
          <p:cNvPr id="19" name="Slide Number Placeholder 18">
            <a:extLst>
              <a:ext uri="{FF2B5EF4-FFF2-40B4-BE49-F238E27FC236}">
                <a16:creationId xmlns:a16="http://schemas.microsoft.com/office/drawing/2014/main" id="{9F46FB96-C80B-5255-FCC8-94DD1644226C}"/>
              </a:ext>
            </a:extLst>
          </p:cNvPr>
          <p:cNvSpPr>
            <a:spLocks noGrp="1"/>
          </p:cNvSpPr>
          <p:nvPr>
            <p:ph type="sldNum" sz="quarter" idx="4"/>
          </p:nvPr>
        </p:nvSpPr>
        <p:spPr/>
        <p:txBody>
          <a:bodyPr/>
          <a:lstStyle/>
          <a:p>
            <a:pPr>
              <a:defRPr/>
            </a:pPr>
            <a:fld id="{A9CE67A1-BA7F-A74E-B5D7-615746DEEC2B}" type="slidenum">
              <a:rPr lang="en-US" smtClean="0"/>
              <a:pPr>
                <a:defRPr/>
              </a:pPr>
              <a:t>21</a:t>
            </a:fld>
            <a:endParaRPr lang="en-US" baseline="-11000" dirty="0"/>
          </a:p>
        </p:txBody>
      </p:sp>
    </p:spTree>
    <p:extLst>
      <p:ext uri="{BB962C8B-B14F-4D97-AF65-F5344CB8AC3E}">
        <p14:creationId xmlns:p14="http://schemas.microsoft.com/office/powerpoint/2010/main" val="1471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70210" y="916491"/>
            <a:ext cx="8046940" cy="5473390"/>
          </a:xfrm>
        </p:spPr>
        <p:txBody>
          <a:bodyPr/>
          <a:lstStyle/>
          <a:p>
            <a:r>
              <a:rPr lang="en-US" dirty="0"/>
              <a:t>Open a terminal, enter the following: </a:t>
            </a:r>
          </a:p>
          <a:p>
            <a:pPr marL="0" indent="0">
              <a:buNone/>
            </a:pPr>
            <a:r>
              <a:rPr lang="en-US" b="1" dirty="0">
                <a:latin typeface="Courier New" panose="02070309020205020404" pitchFamily="49" charset="0"/>
                <a:cs typeface="Courier New" panose="02070309020205020404" pitchFamily="49" charset="0"/>
              </a:rPr>
              <a:t>cd </a:t>
            </a:r>
            <a:r>
              <a:rPr lang="en-US" b="1" dirty="0" err="1">
                <a:latin typeface="Courier New" panose="02070309020205020404" pitchFamily="49" charset="0"/>
                <a:cs typeface="Courier New" panose="02070309020205020404" pitchFamily="49" charset="0"/>
              </a:rPr>
              <a:t>jes</a:t>
            </a:r>
            <a:r>
              <a:rPr lang="en-US" b="1" dirty="0">
                <a:latin typeface="Courier New" panose="02070309020205020404" pitchFamily="49" charset="0"/>
                <a:cs typeface="Courier New" panose="02070309020205020404" pitchFamily="49" charset="0"/>
              </a:rPr>
              <a:t>_&lt;tab&gt; &lt;enter&gt;</a:t>
            </a:r>
          </a:p>
          <a:p>
            <a:pPr marL="0" indent="0">
              <a:buNone/>
            </a:pPr>
            <a:r>
              <a:rPr lang="en-US" b="1" dirty="0">
                <a:latin typeface="Courier New" panose="02070309020205020404" pitchFamily="49" charset="0"/>
                <a:cs typeface="Courier New" panose="02070309020205020404" pitchFamily="49" charset="0"/>
              </a:rPr>
              <a:t>mousepad config.txt &lt;enter&gt;</a:t>
            </a:r>
          </a:p>
          <a:p>
            <a:r>
              <a:rPr lang="en-US" dirty="0"/>
              <a:t>Edit local config.txt, un-comment ad5592r overlay</a:t>
            </a:r>
          </a:p>
          <a:p>
            <a:pPr marL="0" indent="0">
              <a:buNone/>
            </a:pPr>
            <a:r>
              <a:rPr lang="en-US" b="1" dirty="0" err="1">
                <a:latin typeface="Courier New" panose="02070309020205020404" pitchFamily="49" charset="0"/>
                <a:cs typeface="Courier New" panose="02070309020205020404" pitchFamily="49" charset="0"/>
              </a:rPr>
              <a:t>sudo</a:t>
            </a:r>
            <a:r>
              <a:rPr lang="en-US" b="1" dirty="0">
                <a:latin typeface="Courier New" panose="02070309020205020404" pitchFamily="49" charset="0"/>
                <a:cs typeface="Courier New" panose="02070309020205020404" pitchFamily="49" charset="0"/>
              </a:rPr>
              <a:t> cp config.txt /boot &lt;enter&gt;</a:t>
            </a:r>
          </a:p>
          <a:p>
            <a:r>
              <a:rPr lang="en-US" dirty="0"/>
              <a:t>Enter super duper secret password: “</a:t>
            </a:r>
            <a:r>
              <a:rPr lang="en-US" b="1" dirty="0">
                <a:latin typeface="Courier New" panose="02070309020205020404" pitchFamily="49" charset="0"/>
                <a:cs typeface="Courier New" panose="02070309020205020404" pitchFamily="49" charset="0"/>
              </a:rPr>
              <a:t>analog</a:t>
            </a:r>
            <a:r>
              <a:rPr lang="en-US" dirty="0"/>
              <a:t>” (without quotes of course)</a:t>
            </a:r>
          </a:p>
          <a:p>
            <a:pPr lvl="1"/>
            <a:r>
              <a:rPr lang="en-US" dirty="0" err="1"/>
              <a:t>Shhhhh</a:t>
            </a:r>
            <a:r>
              <a:rPr lang="en-US" dirty="0"/>
              <a:t>!!! Don’t tell anybody, it’s super duper secret!</a:t>
            </a:r>
          </a:p>
          <a:p>
            <a:pPr marL="0" indent="0">
              <a:buNone/>
            </a:pPr>
            <a:r>
              <a:rPr lang="en-US" b="1" dirty="0" err="1">
                <a:latin typeface="Courier New" panose="02070309020205020404" pitchFamily="49" charset="0"/>
                <a:cs typeface="Courier New" panose="02070309020205020404" pitchFamily="49" charset="0"/>
              </a:rPr>
              <a:t>sudo</a:t>
            </a:r>
            <a:r>
              <a:rPr lang="en-US" b="1" dirty="0">
                <a:latin typeface="Courier New" panose="02070309020205020404" pitchFamily="49" charset="0"/>
                <a:cs typeface="Courier New" panose="02070309020205020404" pitchFamily="49" charset="0"/>
              </a:rPr>
              <a:t> reboot &lt;enter&gt;</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Telling Linux that our AD5592 is there</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8F8E9B01-CFF7-487C-845F-B378620AACF5}" type="datetime1">
              <a:rPr lang="en-US" smtClean="0"/>
              <a:t>9/23/2024</a:t>
            </a:fld>
            <a:endParaRPr lang="en-US"/>
          </a:p>
        </p:txBody>
      </p:sp>
      <p:sp>
        <p:nvSpPr>
          <p:cNvPr id="6" name="Explosion: 14 Points 5">
            <a:extLst>
              <a:ext uri="{FF2B5EF4-FFF2-40B4-BE49-F238E27FC236}">
                <a16:creationId xmlns:a16="http://schemas.microsoft.com/office/drawing/2014/main" id="{7E8F25DB-8A00-454E-9A46-B26BDC2322B8}"/>
              </a:ext>
            </a:extLst>
          </p:cNvPr>
          <p:cNvSpPr/>
          <p:nvPr/>
        </p:nvSpPr>
        <p:spPr>
          <a:xfrm>
            <a:off x="10554628" y="5129561"/>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785ABD-68B7-484F-981B-42725A815E11}"/>
              </a:ext>
            </a:extLst>
          </p:cNvPr>
          <p:cNvSpPr txBox="1"/>
          <p:nvPr/>
        </p:nvSpPr>
        <p:spPr>
          <a:xfrm>
            <a:off x="10883900" y="5699386"/>
            <a:ext cx="1143591" cy="369332"/>
          </a:xfrm>
          <a:prstGeom prst="rect">
            <a:avLst/>
          </a:prstGeom>
          <a:noFill/>
        </p:spPr>
        <p:txBody>
          <a:bodyPr wrap="square" rtlCol="0">
            <a:spAutoFit/>
          </a:bodyPr>
          <a:lstStyle/>
          <a:p>
            <a:r>
              <a:rPr lang="en-US" b="1" i="1" dirty="0">
                <a:solidFill>
                  <a:srgbClr val="00B050"/>
                </a:solidFill>
              </a:rPr>
              <a:t>Print Me</a:t>
            </a:r>
          </a:p>
        </p:txBody>
      </p:sp>
      <p:pic>
        <p:nvPicPr>
          <p:cNvPr id="10" name="Picture 9">
            <a:extLst>
              <a:ext uri="{FF2B5EF4-FFF2-40B4-BE49-F238E27FC236}">
                <a16:creationId xmlns:a16="http://schemas.microsoft.com/office/drawing/2014/main" id="{728B76EE-46DF-4065-A10C-39D921978F4D}"/>
              </a:ext>
            </a:extLst>
          </p:cNvPr>
          <p:cNvPicPr>
            <a:picLocks noChangeAspect="1"/>
          </p:cNvPicPr>
          <p:nvPr/>
        </p:nvPicPr>
        <p:blipFill>
          <a:blip r:embed="rId3"/>
          <a:stretch>
            <a:fillRect/>
          </a:stretch>
        </p:blipFill>
        <p:spPr>
          <a:xfrm>
            <a:off x="7508909" y="1117421"/>
            <a:ext cx="4677819" cy="3899072"/>
          </a:xfrm>
          <a:prstGeom prst="rect">
            <a:avLst/>
          </a:prstGeom>
        </p:spPr>
      </p:pic>
      <p:sp>
        <p:nvSpPr>
          <p:cNvPr id="8" name="Slide Number Placeholder 7">
            <a:extLst>
              <a:ext uri="{FF2B5EF4-FFF2-40B4-BE49-F238E27FC236}">
                <a16:creationId xmlns:a16="http://schemas.microsoft.com/office/drawing/2014/main" id="{FC468CD0-DE8A-1C81-F327-6A82613DAFA0}"/>
              </a:ext>
            </a:extLst>
          </p:cNvPr>
          <p:cNvSpPr>
            <a:spLocks noGrp="1"/>
          </p:cNvSpPr>
          <p:nvPr>
            <p:ph type="sldNum" sz="quarter" idx="4"/>
          </p:nvPr>
        </p:nvSpPr>
        <p:spPr/>
        <p:txBody>
          <a:bodyPr/>
          <a:lstStyle/>
          <a:p>
            <a:pPr>
              <a:defRPr/>
            </a:pPr>
            <a:fld id="{A9CE67A1-BA7F-A74E-B5D7-615746DEEC2B}" type="slidenum">
              <a:rPr lang="en-US" smtClean="0"/>
              <a:pPr>
                <a:defRPr/>
              </a:pPr>
              <a:t>22</a:t>
            </a:fld>
            <a:endParaRPr lang="en-US" baseline="-11000" dirty="0"/>
          </a:p>
        </p:txBody>
      </p:sp>
    </p:spTree>
    <p:extLst>
      <p:ext uri="{BB962C8B-B14F-4D97-AF65-F5344CB8AC3E}">
        <p14:creationId xmlns:p14="http://schemas.microsoft.com/office/powerpoint/2010/main" val="30041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136447" y="847711"/>
            <a:ext cx="7065398" cy="3112235"/>
          </a:xfrm>
        </p:spPr>
        <p:txBody>
          <a:bodyPr>
            <a:normAutofit fontScale="77500" lnSpcReduction="20000"/>
          </a:bodyPr>
          <a:lstStyle/>
          <a:p>
            <a:r>
              <a:rPr lang="en-US" dirty="0"/>
              <a:t>Go back and re-run </a:t>
            </a:r>
            <a:r>
              <a:rPr lang="en-US" b="1" dirty="0" err="1">
                <a:latin typeface="Courier New" panose="02070309020205020404" pitchFamily="49" charset="0"/>
                <a:cs typeface="Courier New" panose="02070309020205020404" pitchFamily="49" charset="0"/>
              </a:rPr>
              <a:t>iio_info</a:t>
            </a:r>
            <a:r>
              <a:rPr lang="en-US" dirty="0"/>
              <a:t>, observe!</a:t>
            </a:r>
          </a:p>
          <a:p>
            <a:r>
              <a:rPr lang="en-US" dirty="0"/>
              <a:t>Run IIO Oscilloscope</a:t>
            </a:r>
          </a:p>
          <a:p>
            <a:r>
              <a:rPr lang="en-US" dirty="0"/>
              <a:t>Explore IIO Oscilloscope panes, channels.</a:t>
            </a:r>
          </a:p>
          <a:p>
            <a:r>
              <a:rPr lang="en-US" dirty="0"/>
              <a:t>Find a channel that is both input and output, set the output and see if the input changes</a:t>
            </a:r>
          </a:p>
          <a:p>
            <a:r>
              <a:rPr lang="en-US" b="1" dirty="0">
                <a:solidFill>
                  <a:srgbClr val="FF0000"/>
                </a:solidFill>
              </a:rPr>
              <a:t>B</a:t>
            </a:r>
            <a:r>
              <a:rPr lang="en-US" b="1" dirty="0">
                <a:solidFill>
                  <a:srgbClr val="00B050"/>
                </a:solidFill>
              </a:rPr>
              <a:t>I</a:t>
            </a:r>
            <a:r>
              <a:rPr lang="en-US" b="1" dirty="0">
                <a:solidFill>
                  <a:srgbClr val="FF0000"/>
                </a:solidFill>
              </a:rPr>
              <a:t>C</a:t>
            </a:r>
            <a:r>
              <a:rPr lang="en-US" b="1" dirty="0">
                <a:solidFill>
                  <a:srgbClr val="00B050"/>
                </a:solidFill>
              </a:rPr>
              <a:t>O</a:t>
            </a:r>
            <a:r>
              <a:rPr lang="en-US" b="1" dirty="0">
                <a:solidFill>
                  <a:srgbClr val="FF0000"/>
                </a:solidFill>
              </a:rPr>
              <a:t>L</a:t>
            </a:r>
            <a:r>
              <a:rPr lang="en-US" b="1" dirty="0">
                <a:solidFill>
                  <a:srgbClr val="00B050"/>
                </a:solidFill>
              </a:rPr>
              <a:t>O</a:t>
            </a:r>
            <a:r>
              <a:rPr lang="en-US" b="1" dirty="0">
                <a:solidFill>
                  <a:srgbClr val="FF0000"/>
                </a:solidFill>
              </a:rPr>
              <a:t>R</a:t>
            </a:r>
            <a:r>
              <a:rPr lang="en-US" dirty="0"/>
              <a:t> LED connected between out 2 and out 3, can you make it light up?</a:t>
            </a:r>
          </a:p>
          <a:p>
            <a:pPr lvl="1"/>
            <a:r>
              <a:rPr lang="en-US" dirty="0"/>
              <a:t>(Hint – drive one output raw value to 0, the other to 4095, then reverse)</a:t>
            </a:r>
          </a:p>
          <a:p>
            <a:r>
              <a:rPr lang="en-US" dirty="0"/>
              <a:t>If you have a meter, measure the output (or see presenter</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Re-run </a:t>
            </a:r>
            <a:r>
              <a:rPr lang="en-US" dirty="0" err="1"/>
              <a:t>iio_info</a:t>
            </a:r>
            <a:r>
              <a:rPr lang="en-US" dirty="0"/>
              <a:t>, IIO Oscilloscope</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DC391551-2D10-40FD-903F-BA3D625BCAF7}" type="datetime1">
              <a:rPr lang="en-US" smtClean="0"/>
              <a:t>9/23/2024</a:t>
            </a:fld>
            <a:endParaRPr lang="en-US"/>
          </a:p>
        </p:txBody>
      </p:sp>
      <p:pic>
        <p:nvPicPr>
          <p:cNvPr id="8" name="Picture 7">
            <a:extLst>
              <a:ext uri="{FF2B5EF4-FFF2-40B4-BE49-F238E27FC236}">
                <a16:creationId xmlns:a16="http://schemas.microsoft.com/office/drawing/2014/main" id="{28D6B0EA-F436-4C26-9B6B-21C253E8951E}"/>
              </a:ext>
            </a:extLst>
          </p:cNvPr>
          <p:cNvPicPr>
            <a:picLocks noChangeAspect="1"/>
          </p:cNvPicPr>
          <p:nvPr/>
        </p:nvPicPr>
        <p:blipFill>
          <a:blip r:embed="rId3"/>
          <a:stretch>
            <a:fillRect/>
          </a:stretch>
        </p:blipFill>
        <p:spPr>
          <a:xfrm>
            <a:off x="3947988" y="3986864"/>
            <a:ext cx="3076824" cy="2463961"/>
          </a:xfrm>
          <a:prstGeom prst="rect">
            <a:avLst/>
          </a:prstGeom>
        </p:spPr>
      </p:pic>
      <p:pic>
        <p:nvPicPr>
          <p:cNvPr id="10" name="Picture 9">
            <a:extLst>
              <a:ext uri="{FF2B5EF4-FFF2-40B4-BE49-F238E27FC236}">
                <a16:creationId xmlns:a16="http://schemas.microsoft.com/office/drawing/2014/main" id="{A9F736BE-31FF-4E7E-ADA1-2D52A21187AA}"/>
              </a:ext>
            </a:extLst>
          </p:cNvPr>
          <p:cNvPicPr>
            <a:picLocks noChangeAspect="1"/>
          </p:cNvPicPr>
          <p:nvPr/>
        </p:nvPicPr>
        <p:blipFill>
          <a:blip r:embed="rId4"/>
          <a:stretch>
            <a:fillRect/>
          </a:stretch>
        </p:blipFill>
        <p:spPr>
          <a:xfrm>
            <a:off x="8760834" y="3680271"/>
            <a:ext cx="3002698" cy="2870395"/>
          </a:xfrm>
          <a:prstGeom prst="rect">
            <a:avLst/>
          </a:prstGeom>
        </p:spPr>
      </p:pic>
      <p:pic>
        <p:nvPicPr>
          <p:cNvPr id="12" name="Picture 11">
            <a:extLst>
              <a:ext uri="{FF2B5EF4-FFF2-40B4-BE49-F238E27FC236}">
                <a16:creationId xmlns:a16="http://schemas.microsoft.com/office/drawing/2014/main" id="{9B2B8BD5-0D6D-40C4-B1CA-7B6D947EA547}"/>
              </a:ext>
            </a:extLst>
          </p:cNvPr>
          <p:cNvPicPr>
            <a:picLocks noChangeAspect="1"/>
          </p:cNvPicPr>
          <p:nvPr/>
        </p:nvPicPr>
        <p:blipFill>
          <a:blip r:embed="rId5"/>
          <a:stretch>
            <a:fillRect/>
          </a:stretch>
        </p:blipFill>
        <p:spPr>
          <a:xfrm>
            <a:off x="8219324" y="723030"/>
            <a:ext cx="3627413" cy="2924565"/>
          </a:xfrm>
          <a:prstGeom prst="rect">
            <a:avLst/>
          </a:prstGeom>
        </p:spPr>
      </p:pic>
      <p:sp>
        <p:nvSpPr>
          <p:cNvPr id="13" name="CustomShape 10">
            <a:extLst>
              <a:ext uri="{FF2B5EF4-FFF2-40B4-BE49-F238E27FC236}">
                <a16:creationId xmlns:a16="http://schemas.microsoft.com/office/drawing/2014/main" id="{6BBC8151-F7A6-472C-BE29-8D95A3A6C2D2}"/>
              </a:ext>
            </a:extLst>
          </p:cNvPr>
          <p:cNvSpPr/>
          <p:nvPr/>
        </p:nvSpPr>
        <p:spPr>
          <a:xfrm flipV="1">
            <a:off x="7451225" y="1648345"/>
            <a:ext cx="1173729" cy="1966574"/>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4" name="CustomShape 5">
            <a:extLst>
              <a:ext uri="{FF2B5EF4-FFF2-40B4-BE49-F238E27FC236}">
                <a16:creationId xmlns:a16="http://schemas.microsoft.com/office/drawing/2014/main" id="{8243CF07-99A8-4985-9FF0-341A6CBB771B}"/>
              </a:ext>
            </a:extLst>
          </p:cNvPr>
          <p:cNvSpPr/>
          <p:nvPr/>
        </p:nvSpPr>
        <p:spPr>
          <a:xfrm>
            <a:off x="7101510" y="3546290"/>
            <a:ext cx="801534"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rPr>
              <a:t>Play!</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15" name="CustomShape 10">
            <a:extLst>
              <a:ext uri="{FF2B5EF4-FFF2-40B4-BE49-F238E27FC236}">
                <a16:creationId xmlns:a16="http://schemas.microsoft.com/office/drawing/2014/main" id="{339518E3-7439-4990-9323-E9446ABE1FE8}"/>
              </a:ext>
            </a:extLst>
          </p:cNvPr>
          <p:cNvSpPr/>
          <p:nvPr/>
        </p:nvSpPr>
        <p:spPr>
          <a:xfrm flipV="1">
            <a:off x="7451225" y="2161309"/>
            <a:ext cx="1579359" cy="145361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6" name="CustomShape 10">
            <a:extLst>
              <a:ext uri="{FF2B5EF4-FFF2-40B4-BE49-F238E27FC236}">
                <a16:creationId xmlns:a16="http://schemas.microsoft.com/office/drawing/2014/main" id="{D46DB82E-1EF3-4229-ABF4-3108195DF6D8}"/>
              </a:ext>
            </a:extLst>
          </p:cNvPr>
          <p:cNvSpPr/>
          <p:nvPr/>
        </p:nvSpPr>
        <p:spPr>
          <a:xfrm flipV="1">
            <a:off x="7451225" y="2313709"/>
            <a:ext cx="2022254" cy="130121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7" name="Explosion: 14 Points 16">
            <a:extLst>
              <a:ext uri="{FF2B5EF4-FFF2-40B4-BE49-F238E27FC236}">
                <a16:creationId xmlns:a16="http://schemas.microsoft.com/office/drawing/2014/main" id="{3B26BEB1-343C-44D6-98DE-2945D643CA4F}"/>
              </a:ext>
            </a:extLst>
          </p:cNvPr>
          <p:cNvSpPr/>
          <p:nvPr/>
        </p:nvSpPr>
        <p:spPr>
          <a:xfrm>
            <a:off x="10389866" y="5125625"/>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EB318D-A484-4A3D-8794-5A421196CB82}"/>
              </a:ext>
            </a:extLst>
          </p:cNvPr>
          <p:cNvSpPr txBox="1"/>
          <p:nvPr/>
        </p:nvSpPr>
        <p:spPr>
          <a:xfrm>
            <a:off x="10719138" y="5695450"/>
            <a:ext cx="1143591" cy="369332"/>
          </a:xfrm>
          <a:prstGeom prst="rect">
            <a:avLst/>
          </a:prstGeom>
          <a:noFill/>
        </p:spPr>
        <p:txBody>
          <a:bodyPr wrap="square" rtlCol="0">
            <a:spAutoFit/>
          </a:bodyPr>
          <a:lstStyle/>
          <a:p>
            <a:r>
              <a:rPr lang="en-US" b="1" i="1" dirty="0">
                <a:solidFill>
                  <a:srgbClr val="00B050"/>
                </a:solidFill>
              </a:rPr>
              <a:t>Print Me</a:t>
            </a:r>
          </a:p>
        </p:txBody>
      </p:sp>
      <p:pic>
        <p:nvPicPr>
          <p:cNvPr id="20" name="Picture 19">
            <a:extLst>
              <a:ext uri="{FF2B5EF4-FFF2-40B4-BE49-F238E27FC236}">
                <a16:creationId xmlns:a16="http://schemas.microsoft.com/office/drawing/2014/main" id="{020B6F82-CF64-4337-96DA-9D8CED1EC37F}"/>
              </a:ext>
            </a:extLst>
          </p:cNvPr>
          <p:cNvPicPr>
            <a:picLocks noChangeAspect="1"/>
          </p:cNvPicPr>
          <p:nvPr/>
        </p:nvPicPr>
        <p:blipFill>
          <a:blip r:embed="rId6"/>
          <a:stretch>
            <a:fillRect/>
          </a:stretch>
        </p:blipFill>
        <p:spPr>
          <a:xfrm>
            <a:off x="1182929" y="4136854"/>
            <a:ext cx="2189970" cy="2148779"/>
          </a:xfrm>
          <a:prstGeom prst="rect">
            <a:avLst/>
          </a:prstGeom>
        </p:spPr>
      </p:pic>
      <p:sp>
        <p:nvSpPr>
          <p:cNvPr id="6" name="Slide Number Placeholder 5">
            <a:extLst>
              <a:ext uri="{FF2B5EF4-FFF2-40B4-BE49-F238E27FC236}">
                <a16:creationId xmlns:a16="http://schemas.microsoft.com/office/drawing/2014/main" id="{53FA0766-C2A1-10BD-863D-27D2C7456454}"/>
              </a:ext>
            </a:extLst>
          </p:cNvPr>
          <p:cNvSpPr>
            <a:spLocks noGrp="1"/>
          </p:cNvSpPr>
          <p:nvPr>
            <p:ph type="sldNum" sz="quarter" idx="4"/>
          </p:nvPr>
        </p:nvSpPr>
        <p:spPr/>
        <p:txBody>
          <a:bodyPr/>
          <a:lstStyle/>
          <a:p>
            <a:pPr>
              <a:defRPr/>
            </a:pPr>
            <a:fld id="{A9CE67A1-BA7F-A74E-B5D7-615746DEEC2B}" type="slidenum">
              <a:rPr lang="en-US" smtClean="0"/>
              <a:pPr>
                <a:defRPr/>
              </a:pPr>
              <a:t>23</a:t>
            </a:fld>
            <a:endParaRPr lang="en-US" baseline="-11000" dirty="0"/>
          </a:p>
        </p:txBody>
      </p:sp>
    </p:spTree>
    <p:extLst>
      <p:ext uri="{BB962C8B-B14F-4D97-AF65-F5344CB8AC3E}">
        <p14:creationId xmlns:p14="http://schemas.microsoft.com/office/powerpoint/2010/main" val="2064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7758C1-1611-45CE-894F-E41A7499281F}"/>
              </a:ext>
            </a:extLst>
          </p:cNvPr>
          <p:cNvSpPr>
            <a:spLocks noGrp="1"/>
          </p:cNvSpPr>
          <p:nvPr>
            <p:ph idx="1"/>
          </p:nvPr>
        </p:nvSpPr>
        <p:spPr>
          <a:xfrm>
            <a:off x="355600" y="1066800"/>
            <a:ext cx="6229496" cy="4914900"/>
          </a:xfrm>
        </p:spPr>
        <p:txBody>
          <a:bodyPr/>
          <a:lstStyle/>
          <a:p>
            <a:pPr marL="0" indent="0">
              <a:buNone/>
            </a:pPr>
            <a:r>
              <a:rPr lang="en-US" dirty="0"/>
              <a:t>Blinking a light proves that your entire software stack (including your “</a:t>
            </a:r>
            <a:r>
              <a:rPr lang="en-US" dirty="0" err="1"/>
              <a:t>dtoverlay</a:t>
            </a:r>
            <a:r>
              <a:rPr lang="en-US" dirty="0"/>
              <a:t>”) is functional, and your hardware is at least not on fire.</a:t>
            </a:r>
          </a:p>
          <a:p>
            <a:pPr marL="0" indent="0">
              <a:buNone/>
            </a:pPr>
            <a:endParaRPr lang="en-US" dirty="0"/>
          </a:p>
          <a:p>
            <a:r>
              <a:rPr lang="en-US" dirty="0"/>
              <a:t>A wise man once said: “</a:t>
            </a:r>
            <a:r>
              <a:rPr lang="en-US" i="1" dirty="0"/>
              <a:t>If you can blink a light, you can do anything</a:t>
            </a:r>
            <a:r>
              <a:rPr lang="en-US" dirty="0"/>
              <a:t>”</a:t>
            </a:r>
          </a:p>
          <a:p>
            <a:pPr lvl="1"/>
            <a:r>
              <a:rPr lang="en-US" dirty="0"/>
              <a:t>(Professor Bruce </a:t>
            </a:r>
            <a:r>
              <a:rPr lang="en-US" dirty="0" err="1"/>
              <a:t>Segee</a:t>
            </a:r>
            <a:r>
              <a:rPr lang="en-US" dirty="0"/>
              <a:t>, University of Maine)</a:t>
            </a:r>
          </a:p>
          <a:p>
            <a:r>
              <a:rPr lang="en-US" dirty="0"/>
              <a:t>An ADI fellow (Jesper Steensgaard) once said: “</a:t>
            </a:r>
            <a:r>
              <a:rPr lang="en-US" i="1" dirty="0"/>
              <a:t>That new data converter eval system is great. Show me how to blink a light with it</a:t>
            </a:r>
            <a:r>
              <a:rPr lang="en-US" dirty="0"/>
              <a:t>.”</a:t>
            </a:r>
          </a:p>
        </p:txBody>
      </p:sp>
      <p:sp>
        <p:nvSpPr>
          <p:cNvPr id="3" name="Title 2">
            <a:extLst>
              <a:ext uri="{FF2B5EF4-FFF2-40B4-BE49-F238E27FC236}">
                <a16:creationId xmlns:a16="http://schemas.microsoft.com/office/drawing/2014/main" id="{233FF22E-F3C8-4B52-9329-7945FD119DD5}"/>
              </a:ext>
            </a:extLst>
          </p:cNvPr>
          <p:cNvSpPr>
            <a:spLocks noGrp="1"/>
          </p:cNvSpPr>
          <p:nvPr>
            <p:ph type="title"/>
          </p:nvPr>
        </p:nvSpPr>
        <p:spPr/>
        <p:txBody>
          <a:bodyPr/>
          <a:lstStyle/>
          <a:p>
            <a:r>
              <a:rPr lang="en-US" dirty="0"/>
              <a:t>The Importance of </a:t>
            </a:r>
            <a:r>
              <a:rPr lang="en-US" dirty="0" err="1"/>
              <a:t>Blinkylights</a:t>
            </a:r>
            <a:endParaRPr lang="en-US" dirty="0"/>
          </a:p>
        </p:txBody>
      </p:sp>
      <p:sp>
        <p:nvSpPr>
          <p:cNvPr id="4" name="Footer Placeholder 3">
            <a:extLst>
              <a:ext uri="{FF2B5EF4-FFF2-40B4-BE49-F238E27FC236}">
                <a16:creationId xmlns:a16="http://schemas.microsoft.com/office/drawing/2014/main" id="{2C7414EA-8DF1-4D2C-B5F1-B3B95F2A618F}"/>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640DAAA3-FCA0-4AD0-9842-45722CDC1A39}"/>
              </a:ext>
            </a:extLst>
          </p:cNvPr>
          <p:cNvSpPr>
            <a:spLocks noGrp="1"/>
          </p:cNvSpPr>
          <p:nvPr>
            <p:ph type="dt" sz="half" idx="2"/>
          </p:nvPr>
        </p:nvSpPr>
        <p:spPr/>
        <p:txBody>
          <a:bodyPr/>
          <a:lstStyle/>
          <a:p>
            <a:fld id="{10ECA571-28ED-4C29-AD25-56D73253F650}" type="datetime1">
              <a:rPr lang="en-US" smtClean="0"/>
              <a:t>9/23/2024</a:t>
            </a:fld>
            <a:endParaRPr lang="en-US"/>
          </a:p>
        </p:txBody>
      </p:sp>
      <p:pic>
        <p:nvPicPr>
          <p:cNvPr id="7" name="Picture 6">
            <a:extLst>
              <a:ext uri="{FF2B5EF4-FFF2-40B4-BE49-F238E27FC236}">
                <a16:creationId xmlns:a16="http://schemas.microsoft.com/office/drawing/2014/main" id="{A966624F-9FBF-4D58-8941-053B347A7704}"/>
              </a:ext>
            </a:extLst>
          </p:cNvPr>
          <p:cNvPicPr>
            <a:picLocks noChangeAspect="1"/>
          </p:cNvPicPr>
          <p:nvPr/>
        </p:nvPicPr>
        <p:blipFill>
          <a:blip r:embed="rId3"/>
          <a:stretch>
            <a:fillRect/>
          </a:stretch>
        </p:blipFill>
        <p:spPr>
          <a:xfrm>
            <a:off x="7120904" y="1471612"/>
            <a:ext cx="5071096" cy="3914775"/>
          </a:xfrm>
          <a:prstGeom prst="rect">
            <a:avLst/>
          </a:prstGeom>
        </p:spPr>
      </p:pic>
      <p:sp>
        <p:nvSpPr>
          <p:cNvPr id="6" name="Slide Number Placeholder 5">
            <a:extLst>
              <a:ext uri="{FF2B5EF4-FFF2-40B4-BE49-F238E27FC236}">
                <a16:creationId xmlns:a16="http://schemas.microsoft.com/office/drawing/2014/main" id="{123D1F26-8005-9AF4-72E2-09A79618A1C5}"/>
              </a:ext>
            </a:extLst>
          </p:cNvPr>
          <p:cNvSpPr>
            <a:spLocks noGrp="1"/>
          </p:cNvSpPr>
          <p:nvPr>
            <p:ph type="sldNum" sz="quarter" idx="4"/>
          </p:nvPr>
        </p:nvSpPr>
        <p:spPr/>
        <p:txBody>
          <a:bodyPr/>
          <a:lstStyle/>
          <a:p>
            <a:pPr>
              <a:defRPr/>
            </a:pPr>
            <a:fld id="{A9CE67A1-BA7F-A74E-B5D7-615746DEEC2B}" type="slidenum">
              <a:rPr lang="en-US" smtClean="0"/>
              <a:pPr>
                <a:defRPr/>
              </a:pPr>
              <a:t>24</a:t>
            </a:fld>
            <a:endParaRPr lang="en-US" baseline="-11000" dirty="0"/>
          </a:p>
        </p:txBody>
      </p:sp>
    </p:spTree>
    <p:extLst>
      <p:ext uri="{BB962C8B-B14F-4D97-AF65-F5344CB8AC3E}">
        <p14:creationId xmlns:p14="http://schemas.microsoft.com/office/powerpoint/2010/main" val="12937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What is a “Device Tree (overlay)”</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FD97BF97-4867-4496-B564-FE6462718B12}" type="datetime1">
              <a:rPr lang="en-US" smtClean="0"/>
              <a:t>9/23/2024</a:t>
            </a:fld>
            <a:endParaRPr lang="en-US"/>
          </a:p>
        </p:txBody>
      </p:sp>
      <p:sp>
        <p:nvSpPr>
          <p:cNvPr id="6" name="Content Placeholder 2">
            <a:extLst>
              <a:ext uri="{FF2B5EF4-FFF2-40B4-BE49-F238E27FC236}">
                <a16:creationId xmlns:a16="http://schemas.microsoft.com/office/drawing/2014/main" id="{27C5E901-7E15-4D1B-9A03-1E045152F6A6}"/>
              </a:ext>
            </a:extLst>
          </p:cNvPr>
          <p:cNvSpPr>
            <a:spLocks noGrp="1"/>
          </p:cNvSpPr>
          <p:nvPr>
            <p:ph idx="1"/>
          </p:nvPr>
        </p:nvSpPr>
        <p:spPr>
          <a:xfrm>
            <a:off x="355601" y="875371"/>
            <a:ext cx="5558367" cy="5436219"/>
          </a:xfrm>
        </p:spPr>
        <p:txBody>
          <a:bodyPr>
            <a:normAutofit fontScale="62500" lnSpcReduction="20000"/>
          </a:bodyPr>
          <a:lstStyle/>
          <a:p>
            <a:r>
              <a:rPr lang="en-US" b="1" i="1" noProof="0" dirty="0"/>
              <a:t>As an FAE, You do NOT need to know all of this from scratch</a:t>
            </a:r>
            <a:r>
              <a:rPr lang="en-US" noProof="0" dirty="0"/>
              <a:t> – there’s plenty of help.</a:t>
            </a:r>
          </a:p>
          <a:p>
            <a:r>
              <a:rPr lang="en-US" noProof="0" dirty="0"/>
              <a:t>AND – lots of examples included in Kuiper Linux, source on </a:t>
            </a:r>
            <a:r>
              <a:rPr lang="en-US" noProof="0" dirty="0" err="1"/>
              <a:t>Github</a:t>
            </a:r>
            <a:r>
              <a:rPr lang="en-US" noProof="0" dirty="0"/>
              <a:t>. Documented on ADI Wiki. (</a:t>
            </a:r>
            <a:r>
              <a:rPr lang="en-US" b="1" noProof="0" dirty="0">
                <a:hlinkClick r:id="rId3"/>
              </a:rPr>
              <a:t>AD5592</a:t>
            </a:r>
            <a:r>
              <a:rPr lang="en-US" noProof="0" dirty="0"/>
              <a:t>, for example)</a:t>
            </a:r>
          </a:p>
          <a:p>
            <a:r>
              <a:rPr lang="en-US" noProof="0" dirty="0"/>
              <a:t>Tree data structure with nodes that describe the physical devices in a system.</a:t>
            </a:r>
          </a:p>
          <a:p>
            <a:r>
              <a:rPr lang="en-US" noProof="0" dirty="0"/>
              <a:t>Describes device information in a system that cannot be dynamically detected.</a:t>
            </a:r>
          </a:p>
          <a:p>
            <a:r>
              <a:rPr lang="en-US" noProof="0" dirty="0"/>
              <a:t>Organized in nodes and properties</a:t>
            </a:r>
          </a:p>
          <a:p>
            <a:r>
              <a:rPr lang="en-US" noProof="0" dirty="0"/>
              <a:t>Overlays enables addition of extra nodes to the live device tree of an embedded Linux system.</a:t>
            </a:r>
          </a:p>
          <a:p>
            <a:r>
              <a:rPr lang="en-US" b="1" noProof="0" dirty="0" err="1"/>
              <a:t>dts</a:t>
            </a:r>
            <a:r>
              <a:rPr lang="en-US" noProof="0" dirty="0"/>
              <a:t>: </a:t>
            </a:r>
            <a:r>
              <a:rPr lang="en-US" noProof="0" dirty="0" err="1"/>
              <a:t>devicetree</a:t>
            </a:r>
            <a:r>
              <a:rPr lang="en-US" noProof="0" dirty="0"/>
              <a:t> source</a:t>
            </a:r>
          </a:p>
          <a:p>
            <a:pPr lvl="1"/>
            <a:r>
              <a:rPr lang="en-US" noProof="0" dirty="0"/>
              <a:t>Human-readable</a:t>
            </a:r>
          </a:p>
          <a:p>
            <a:pPr lvl="1"/>
            <a:r>
              <a:rPr lang="en-US" noProof="0" dirty="0"/>
              <a:t>Textual</a:t>
            </a:r>
          </a:p>
          <a:p>
            <a:pPr lvl="1"/>
            <a:r>
              <a:rPr lang="en-US" noProof="0" dirty="0"/>
              <a:t>Used when editing </a:t>
            </a:r>
            <a:r>
              <a:rPr lang="en-US" noProof="0" dirty="0" err="1"/>
              <a:t>devicetree</a:t>
            </a:r>
            <a:r>
              <a:rPr lang="en-US" noProof="0" dirty="0"/>
              <a:t> files</a:t>
            </a:r>
          </a:p>
          <a:p>
            <a:r>
              <a:rPr lang="en-US" b="1" noProof="0" dirty="0" err="1"/>
              <a:t>dtb</a:t>
            </a:r>
            <a:r>
              <a:rPr lang="en-US" noProof="0" dirty="0"/>
              <a:t>: </a:t>
            </a:r>
            <a:r>
              <a:rPr lang="en-US" noProof="0" dirty="0" err="1"/>
              <a:t>devicetree</a:t>
            </a:r>
            <a:r>
              <a:rPr lang="en-US" noProof="0" dirty="0"/>
              <a:t> blob</a:t>
            </a:r>
          </a:p>
          <a:p>
            <a:pPr lvl="1"/>
            <a:r>
              <a:rPr lang="en-US" noProof="0" dirty="0"/>
              <a:t>Machine-readable</a:t>
            </a:r>
          </a:p>
          <a:p>
            <a:pPr lvl="1"/>
            <a:r>
              <a:rPr lang="en-US" noProof="0" dirty="0"/>
              <a:t>Binary</a:t>
            </a:r>
          </a:p>
          <a:p>
            <a:pPr lvl="1"/>
            <a:r>
              <a:rPr lang="en-US" noProof="0" dirty="0"/>
              <a:t>Flattened</a:t>
            </a:r>
          </a:p>
          <a:p>
            <a:pPr lvl="1"/>
            <a:r>
              <a:rPr lang="en-US" noProof="0" dirty="0"/>
              <a:t>The Device tree compiler (</a:t>
            </a:r>
            <a:r>
              <a:rPr lang="en-US" noProof="0" dirty="0" err="1"/>
              <a:t>dtc</a:t>
            </a:r>
            <a:r>
              <a:rPr lang="en-US" noProof="0" dirty="0"/>
              <a:t>) generates </a:t>
            </a:r>
            <a:r>
              <a:rPr lang="en-US" noProof="0" dirty="0" err="1"/>
              <a:t>dtb</a:t>
            </a:r>
            <a:r>
              <a:rPr lang="en-US" noProof="0" dirty="0"/>
              <a:t>, </a:t>
            </a:r>
            <a:r>
              <a:rPr lang="en-US" noProof="0" dirty="0" err="1"/>
              <a:t>dtbo</a:t>
            </a:r>
            <a:endParaRPr lang="en-US" noProof="0" dirty="0"/>
          </a:p>
        </p:txBody>
      </p:sp>
      <p:grpSp>
        <p:nvGrpSpPr>
          <p:cNvPr id="7" name="Group 6">
            <a:extLst>
              <a:ext uri="{FF2B5EF4-FFF2-40B4-BE49-F238E27FC236}">
                <a16:creationId xmlns:a16="http://schemas.microsoft.com/office/drawing/2014/main" id="{864A91B1-8182-44BE-9DB8-5298954199DF}"/>
              </a:ext>
            </a:extLst>
          </p:cNvPr>
          <p:cNvGrpSpPr/>
          <p:nvPr/>
        </p:nvGrpSpPr>
        <p:grpSpPr>
          <a:xfrm>
            <a:off x="6413617" y="1626345"/>
            <a:ext cx="5397143" cy="4093428"/>
            <a:chOff x="6439255" y="1378515"/>
            <a:chExt cx="5397143" cy="4093428"/>
          </a:xfrm>
        </p:grpSpPr>
        <p:sp>
          <p:nvSpPr>
            <p:cNvPr id="8" name="TextBox 7">
              <a:extLst>
                <a:ext uri="{FF2B5EF4-FFF2-40B4-BE49-F238E27FC236}">
                  <a16:creationId xmlns:a16="http://schemas.microsoft.com/office/drawing/2014/main" id="{0B0B297D-AD2B-4AE9-AD67-60CD2CE20C0A}"/>
                </a:ext>
              </a:extLst>
            </p:cNvPr>
            <p:cNvSpPr txBox="1"/>
            <p:nvPr/>
          </p:nvSpPr>
          <p:spPr>
            <a:xfrm>
              <a:off x="6439255" y="1378515"/>
              <a:ext cx="5397143" cy="4093428"/>
            </a:xfrm>
            <a:prstGeom prst="rect">
              <a:avLst/>
            </a:prstGeom>
            <a:noFill/>
          </p:spPr>
          <p:txBody>
            <a:bodyPr wrap="square">
              <a:spAutoFit/>
            </a:bodyPr>
            <a:lstStyle/>
            <a:p>
              <a:r>
                <a:rPr lang="en-US" sz="1000" b="1" dirty="0">
                  <a:latin typeface="Courier New" panose="02070309020205020404" pitchFamily="49" charset="0"/>
                  <a:cs typeface="Courier New" panose="02070309020205020404" pitchFamily="49" charset="0"/>
                </a:rPr>
                <a:t>/dts-v1/;</a:t>
              </a:r>
            </a:p>
            <a:p>
              <a:r>
                <a:rPr lang="en-US" sz="1000" b="1" dirty="0">
                  <a:latin typeface="Courier New" panose="02070309020205020404" pitchFamily="49" charset="0"/>
                  <a:cs typeface="Courier New" panose="02070309020205020404" pitchFamily="49" charset="0"/>
                </a:rPr>
                <a:t>/plugin/;</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&amp;spi0 {</a:t>
              </a:r>
            </a:p>
            <a:p>
              <a:r>
                <a:rPr lang="en-US" sz="1000" b="1" dirty="0">
                  <a:latin typeface="Courier New" panose="02070309020205020404" pitchFamily="49" charset="0"/>
                  <a:cs typeface="Courier New" panose="02070309020205020404" pitchFamily="49" charset="0"/>
                </a:rPr>
                <a:t>        #address-cells = &lt;1&gt;;</a:t>
              </a:r>
            </a:p>
            <a:p>
              <a:r>
                <a:rPr lang="en-US" sz="1000" b="1" dirty="0">
                  <a:latin typeface="Courier New" panose="02070309020205020404" pitchFamily="49" charset="0"/>
                  <a:cs typeface="Courier New" panose="02070309020205020404" pitchFamily="49" charset="0"/>
                </a:rPr>
                <a:t>        #size-cells = &lt;0</a:t>
              </a:r>
              <a:r>
                <a:rPr lang="en-US" sz="800" b="1" dirty="0">
                  <a:latin typeface="Courier New" panose="02070309020205020404" pitchFamily="49" charset="0"/>
                  <a:cs typeface="Courier New" panose="02070309020205020404" pitchFamily="49" charset="0"/>
                </a:rPr>
                <a:t>&gt;;</a:t>
              </a:r>
              <a:endParaRPr lang="en-US" sz="1000" b="1" dirty="0">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        status = "okay";</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adf4159:adf4159@0 {</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compatible = "adi,adf4159";</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reg = &lt;0x0&gt;;</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spi</a:t>
              </a:r>
              <a:r>
                <a:rPr lang="en-US" sz="1000" b="1" dirty="0">
                  <a:latin typeface="Courier New" panose="02070309020205020404" pitchFamily="49" charset="0"/>
                  <a:cs typeface="Courier New" panose="02070309020205020404" pitchFamily="49" charset="0"/>
                </a:rPr>
                <a:t>-max-frequency = &lt;12500000&gt;;</a:t>
              </a:r>
            </a:p>
            <a:p>
              <a:endParaRPr lang="en-US" sz="1000" b="1" dirty="0">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                /* Clocks */</a:t>
              </a:r>
            </a:p>
            <a:p>
              <a:r>
                <a:rPr lang="en-US" sz="1000" b="1" dirty="0">
                  <a:latin typeface="Courier New" panose="02070309020205020404" pitchFamily="49" charset="0"/>
                  <a:cs typeface="Courier New" panose="02070309020205020404" pitchFamily="49" charset="0"/>
                </a:rPr>
                <a:t>                clocks = &lt;&amp;</a:t>
              </a:r>
              <a:r>
                <a:rPr lang="en-US" sz="1000" b="1" dirty="0" err="1">
                  <a:latin typeface="Courier New" panose="02070309020205020404" pitchFamily="49" charset="0"/>
                  <a:cs typeface="Courier New" panose="02070309020205020404" pitchFamily="49" charset="0"/>
                </a:rPr>
                <a:t>clkin</a:t>
              </a:r>
              <a:r>
                <a:rPr lang="en-US" sz="1000" b="1" dirty="0">
                  <a:latin typeface="Courier New" panose="02070309020205020404" pitchFamily="49" charset="0"/>
                  <a:cs typeface="Courier New" panose="02070309020205020404" pitchFamily="49" charset="0"/>
                </a:rPr>
                <a:t>&gt;;</a:t>
              </a:r>
            </a:p>
            <a:p>
              <a:r>
                <a:rPr lang="en-US" sz="1000" b="1" dirty="0">
                  <a:latin typeface="Courier New" panose="02070309020205020404" pitchFamily="49" charset="0"/>
                  <a:cs typeface="Courier New" panose="02070309020205020404" pitchFamily="49" charset="0"/>
                </a:rPr>
                <a:t>                clock-names = "</a:t>
              </a:r>
              <a:r>
                <a:rPr lang="en-US" sz="1000" b="1" dirty="0" err="1">
                  <a:latin typeface="Courier New" panose="02070309020205020404" pitchFamily="49" charset="0"/>
                  <a:cs typeface="Courier New" panose="02070309020205020404" pitchFamily="49" charset="0"/>
                </a:rPr>
                <a:t>clkin</a:t>
              </a:r>
              <a:r>
                <a:rPr lang="en-US" sz="1000" b="1" dirty="0">
                  <a:latin typeface="Courier New" panose="02070309020205020404" pitchFamily="49" charset="0"/>
                  <a:cs typeface="Courier New" panose="02070309020205020404" pitchFamily="49" charset="0"/>
                </a:rPr>
                <a:t>";</a:t>
              </a:r>
            </a:p>
            <a:p>
              <a:r>
                <a:rPr lang="en-US" sz="1000" b="1" dirty="0">
                  <a:latin typeface="Courier New" panose="02070309020205020404" pitchFamily="49" charset="0"/>
                  <a:cs typeface="Courier New" panose="02070309020205020404" pitchFamily="49" charset="0"/>
                </a:rPr>
                <a:t>                clock-output-names = "</a:t>
              </a:r>
              <a:r>
                <a:rPr lang="en-US" sz="1000" b="1" dirty="0" err="1">
                  <a:latin typeface="Courier New" panose="02070309020205020404" pitchFamily="49" charset="0"/>
                  <a:cs typeface="Courier New" panose="02070309020205020404" pitchFamily="49" charset="0"/>
                </a:rPr>
                <a:t>rf_out</a:t>
              </a:r>
              <a:r>
                <a:rPr lang="en-US" sz="1000" b="1" dirty="0">
                  <a:latin typeface="Courier New" panose="02070309020205020404" pitchFamily="49" charset="0"/>
                  <a:cs typeface="Courier New" panose="02070309020205020404" pitchFamily="49" charset="0"/>
                </a:rPr>
                <a:t>";</a:t>
              </a:r>
            </a:p>
            <a:p>
              <a:r>
                <a:rPr lang="en-US" sz="1000" b="1" dirty="0">
                  <a:latin typeface="Courier New" panose="02070309020205020404" pitchFamily="49" charset="0"/>
                  <a:cs typeface="Courier New" panose="02070309020205020404" pitchFamily="49" charset="0"/>
                </a:rPr>
                <a:t>                #clock-cells = &lt;0&gt;;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adi,power</a:t>
              </a:r>
              <a:r>
                <a:rPr lang="en-US" sz="1000" b="1" dirty="0">
                  <a:latin typeface="Courier New" panose="02070309020205020404" pitchFamily="49" charset="0"/>
                  <a:cs typeface="Courier New" panose="02070309020205020404" pitchFamily="49" charset="0"/>
                </a:rPr>
                <a:t>-up-frequency-</a:t>
              </a:r>
              <a:r>
                <a:rPr lang="en-US" sz="1000" b="1" dirty="0" err="1">
                  <a:latin typeface="Courier New" panose="02070309020205020404" pitchFamily="49" charset="0"/>
                  <a:cs typeface="Courier New" panose="02070309020205020404" pitchFamily="49" charset="0"/>
                </a:rPr>
                <a:t>hz</a:t>
              </a:r>
              <a:r>
                <a:rPr lang="en-US" sz="1000" b="1" dirty="0">
                  <a:latin typeface="Courier New" panose="02070309020205020404" pitchFamily="49" charset="0"/>
                  <a:cs typeface="Courier New" panose="02070309020205020404" pitchFamily="49" charset="0"/>
                </a:rPr>
                <a:t> = /bits/ 64 &lt;6000000000&gt;;</a:t>
              </a:r>
            </a:p>
            <a:p>
              <a:r>
                <a:rPr lang="en-US" sz="1000" b="1" dirty="0">
                  <a:latin typeface="Courier New" panose="02070309020205020404" pitchFamily="49" charset="0"/>
                  <a:cs typeface="Courier New" panose="02070309020205020404" pitchFamily="49" charset="0"/>
                </a:rPr>
                <a:t>                /* --- snip ---- */</a:t>
              </a:r>
            </a:p>
            <a:p>
              <a:r>
                <a:rPr lang="en-US" sz="1000" b="1" dirty="0">
                  <a:latin typeface="Courier New" panose="02070309020205020404" pitchFamily="49" charset="0"/>
                  <a:cs typeface="Courier New" panose="02070309020205020404" pitchFamily="49" charset="0"/>
                </a:rPr>
                <a:t>            };</a:t>
              </a:r>
            </a:p>
            <a:p>
              <a:endParaRPr lang="en-US" sz="1000" b="1" dirty="0">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a:t>
              </a:r>
            </a:p>
          </p:txBody>
        </p:sp>
        <p:sp>
          <p:nvSpPr>
            <p:cNvPr id="9" name="Rectangle: Rounded Corners 8">
              <a:extLst>
                <a:ext uri="{FF2B5EF4-FFF2-40B4-BE49-F238E27FC236}">
                  <a16:creationId xmlns:a16="http://schemas.microsoft.com/office/drawing/2014/main" id="{E2BD9DCA-A5B4-4B0F-A15F-617319A24D9A}"/>
                </a:ext>
              </a:extLst>
            </p:cNvPr>
            <p:cNvSpPr/>
            <p:nvPr/>
          </p:nvSpPr>
          <p:spPr>
            <a:xfrm>
              <a:off x="6439255" y="1822925"/>
              <a:ext cx="777667" cy="273465"/>
            </a:xfrm>
            <a:prstGeom prst="roundRect">
              <a:avLst/>
            </a:prstGeom>
            <a:noFill/>
            <a:ln w="28575">
              <a:solidFill>
                <a:srgbClr val="FF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8017803-7A51-48BB-9CE1-F9B177C1AD7A}"/>
                </a:ext>
              </a:extLst>
            </p:cNvPr>
            <p:cNvSpPr/>
            <p:nvPr/>
          </p:nvSpPr>
          <p:spPr>
            <a:xfrm>
              <a:off x="7298108" y="2557029"/>
              <a:ext cx="4418175" cy="2633323"/>
            </a:xfrm>
            <a:prstGeom prst="roundRect">
              <a:avLst>
                <a:gd name="adj" fmla="val 3869"/>
              </a:avLst>
            </a:prstGeom>
            <a:noFill/>
            <a:ln w="28575">
              <a:solidFill>
                <a:srgbClr val="FF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DB6099E-EDCE-4FD7-A199-7AFD3E7B937A}"/>
                </a:ext>
              </a:extLst>
            </p:cNvPr>
            <p:cNvSpPr/>
            <p:nvPr/>
          </p:nvSpPr>
          <p:spPr>
            <a:xfrm>
              <a:off x="7698336" y="3205261"/>
              <a:ext cx="1009828" cy="273465"/>
            </a:xfrm>
            <a:prstGeom prst="roundRect">
              <a:avLst/>
            </a:prstGeom>
            <a:noFill/>
            <a:ln w="28575">
              <a:solidFill>
                <a:srgbClr val="FF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E8FD1D-B420-4666-80C5-FDDB9885F244}"/>
                </a:ext>
              </a:extLst>
            </p:cNvPr>
            <p:cNvSpPr/>
            <p:nvPr/>
          </p:nvSpPr>
          <p:spPr>
            <a:xfrm>
              <a:off x="7698335" y="2896695"/>
              <a:ext cx="2146419" cy="273465"/>
            </a:xfrm>
            <a:prstGeom prst="roundRect">
              <a:avLst/>
            </a:prstGeom>
            <a:noFill/>
            <a:ln w="28575">
              <a:solidFill>
                <a:srgbClr val="FF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86D5B4-9D4C-4084-BBCC-C027EA76B891}"/>
                </a:ext>
              </a:extLst>
            </p:cNvPr>
            <p:cNvSpPr txBox="1"/>
            <p:nvPr/>
          </p:nvSpPr>
          <p:spPr>
            <a:xfrm>
              <a:off x="7404930" y="1662187"/>
              <a:ext cx="2606467" cy="289133"/>
            </a:xfrm>
            <a:prstGeom prst="rect">
              <a:avLst/>
            </a:prstGeom>
            <a:noFill/>
          </p:spPr>
          <p:txBody>
            <a:bodyPr wrap="none" lIns="0" tIns="0" rIns="0" bIns="0" rtlCol="0">
              <a:noAutofit/>
            </a:bodyPr>
            <a:lstStyle/>
            <a:p>
              <a:pPr defTabSz="457200">
                <a:spcBef>
                  <a:spcPts val="1000"/>
                </a:spcBef>
                <a:buClr>
                  <a:srgbClr val="1E4056"/>
                </a:buClr>
                <a:buSzPct val="75000"/>
              </a:pPr>
              <a:r>
                <a:rPr lang="de-DE" sz="1600" b="1" dirty="0">
                  <a:solidFill>
                    <a:srgbClr val="000000"/>
                  </a:solidFill>
                </a:rPr>
                <a:t>Parent </a:t>
              </a:r>
              <a:r>
                <a:rPr lang="de-DE" sz="1600" b="1" dirty="0" err="1">
                  <a:solidFill>
                    <a:srgbClr val="000000"/>
                  </a:solidFill>
                </a:rPr>
                <a:t>Node</a:t>
              </a:r>
              <a:r>
                <a:rPr lang="de-DE" sz="1600" b="1" dirty="0">
                  <a:solidFill>
                    <a:srgbClr val="000000"/>
                  </a:solidFill>
                </a:rPr>
                <a:t> – SPI BUS #0</a:t>
              </a:r>
              <a:endParaRPr lang="en-US" sz="1600" b="1" dirty="0">
                <a:solidFill>
                  <a:srgbClr val="000000"/>
                </a:solidFill>
              </a:endParaRPr>
            </a:p>
          </p:txBody>
        </p:sp>
        <p:sp>
          <p:nvSpPr>
            <p:cNvPr id="14" name="TextBox 13">
              <a:extLst>
                <a:ext uri="{FF2B5EF4-FFF2-40B4-BE49-F238E27FC236}">
                  <a16:creationId xmlns:a16="http://schemas.microsoft.com/office/drawing/2014/main" id="{F18209E2-6D5B-488F-9A83-B294CB85E3B3}"/>
                </a:ext>
              </a:extLst>
            </p:cNvPr>
            <p:cNvSpPr txBox="1"/>
            <p:nvPr/>
          </p:nvSpPr>
          <p:spPr>
            <a:xfrm>
              <a:off x="9900300" y="2267896"/>
              <a:ext cx="1641506" cy="289133"/>
            </a:xfrm>
            <a:prstGeom prst="rect">
              <a:avLst/>
            </a:prstGeom>
            <a:noFill/>
          </p:spPr>
          <p:txBody>
            <a:bodyPr wrap="none" lIns="0" tIns="0" rIns="0" bIns="0" rtlCol="0">
              <a:noAutofit/>
            </a:bodyPr>
            <a:lstStyle/>
            <a:p>
              <a:pPr defTabSz="457200">
                <a:spcBef>
                  <a:spcPts val="1000"/>
                </a:spcBef>
                <a:buClr>
                  <a:srgbClr val="1E4056"/>
                </a:buClr>
                <a:buSzPct val="75000"/>
              </a:pPr>
              <a:r>
                <a:rPr lang="de-DE" sz="1600" b="1" dirty="0">
                  <a:solidFill>
                    <a:srgbClr val="000000"/>
                  </a:solidFill>
                </a:rPr>
                <a:t>New </a:t>
              </a:r>
              <a:r>
                <a:rPr lang="de-DE" sz="1600" b="1" dirty="0" err="1">
                  <a:solidFill>
                    <a:srgbClr val="000000"/>
                  </a:solidFill>
                </a:rPr>
                <a:t>device</a:t>
              </a:r>
              <a:r>
                <a:rPr lang="de-DE" sz="1600" b="1" dirty="0">
                  <a:solidFill>
                    <a:srgbClr val="000000"/>
                  </a:solidFill>
                </a:rPr>
                <a:t> </a:t>
              </a:r>
              <a:r>
                <a:rPr lang="de-DE" sz="1600" b="1" dirty="0" err="1">
                  <a:solidFill>
                    <a:srgbClr val="000000"/>
                  </a:solidFill>
                </a:rPr>
                <a:t>node</a:t>
              </a:r>
              <a:endParaRPr lang="en-US" sz="1600" b="1" dirty="0">
                <a:solidFill>
                  <a:srgbClr val="000000"/>
                </a:solidFill>
              </a:endParaRPr>
            </a:p>
          </p:txBody>
        </p:sp>
        <p:sp>
          <p:nvSpPr>
            <p:cNvPr id="15" name="TextBox 14">
              <a:extLst>
                <a:ext uri="{FF2B5EF4-FFF2-40B4-BE49-F238E27FC236}">
                  <a16:creationId xmlns:a16="http://schemas.microsoft.com/office/drawing/2014/main" id="{1587136F-94CC-4741-A694-60AA111FE666}"/>
                </a:ext>
              </a:extLst>
            </p:cNvPr>
            <p:cNvSpPr txBox="1"/>
            <p:nvPr/>
          </p:nvSpPr>
          <p:spPr>
            <a:xfrm>
              <a:off x="9900301" y="2901048"/>
              <a:ext cx="1439967" cy="289133"/>
            </a:xfrm>
            <a:prstGeom prst="rect">
              <a:avLst/>
            </a:prstGeom>
            <a:noFill/>
          </p:spPr>
          <p:txBody>
            <a:bodyPr wrap="none" lIns="0" tIns="0" rIns="0" bIns="0" rtlCol="0">
              <a:noAutofit/>
            </a:bodyPr>
            <a:lstStyle/>
            <a:p>
              <a:pPr defTabSz="457200">
                <a:spcBef>
                  <a:spcPts val="1000"/>
                </a:spcBef>
                <a:buClr>
                  <a:srgbClr val="1E4056"/>
                </a:buClr>
                <a:buSzPct val="75000"/>
              </a:pPr>
              <a:r>
                <a:rPr lang="de-DE" sz="1600" b="1" dirty="0">
                  <a:solidFill>
                    <a:srgbClr val="000000"/>
                  </a:solidFill>
                </a:rPr>
                <a:t>Driver </a:t>
              </a:r>
              <a:r>
                <a:rPr lang="de-DE" sz="1600" b="1" dirty="0" err="1">
                  <a:solidFill>
                    <a:srgbClr val="000000"/>
                  </a:solidFill>
                </a:rPr>
                <a:t>to</a:t>
              </a:r>
              <a:r>
                <a:rPr lang="de-DE" sz="1600" b="1" dirty="0">
                  <a:solidFill>
                    <a:srgbClr val="000000"/>
                  </a:solidFill>
                </a:rPr>
                <a:t> bind</a:t>
              </a:r>
              <a:endParaRPr lang="en-US" sz="1600" b="1" dirty="0">
                <a:solidFill>
                  <a:srgbClr val="000000"/>
                </a:solidFill>
              </a:endParaRPr>
            </a:p>
          </p:txBody>
        </p:sp>
        <p:sp>
          <p:nvSpPr>
            <p:cNvPr id="16" name="TextBox 15">
              <a:extLst>
                <a:ext uri="{FF2B5EF4-FFF2-40B4-BE49-F238E27FC236}">
                  <a16:creationId xmlns:a16="http://schemas.microsoft.com/office/drawing/2014/main" id="{E261D065-97FD-4993-8551-9C91DF9A9FBD}"/>
                </a:ext>
              </a:extLst>
            </p:cNvPr>
            <p:cNvSpPr txBox="1"/>
            <p:nvPr/>
          </p:nvSpPr>
          <p:spPr>
            <a:xfrm>
              <a:off x="9900300" y="3235117"/>
              <a:ext cx="1747615" cy="289133"/>
            </a:xfrm>
            <a:prstGeom prst="rect">
              <a:avLst/>
            </a:prstGeom>
            <a:noFill/>
          </p:spPr>
          <p:txBody>
            <a:bodyPr wrap="none" lIns="0" tIns="0" rIns="0" bIns="0" rtlCol="0">
              <a:noAutofit/>
            </a:bodyPr>
            <a:lstStyle/>
            <a:p>
              <a:pPr defTabSz="457200">
                <a:spcBef>
                  <a:spcPts val="1000"/>
                </a:spcBef>
                <a:buClr>
                  <a:srgbClr val="1E4056"/>
                </a:buClr>
                <a:buSzPct val="75000"/>
              </a:pPr>
              <a:r>
                <a:rPr lang="de-DE" sz="1600" b="1" dirty="0">
                  <a:solidFill>
                    <a:srgbClr val="000000"/>
                  </a:solidFill>
                </a:rPr>
                <a:t>SPI Chip Select 0</a:t>
              </a:r>
              <a:endParaRPr lang="en-US" sz="1600" b="1" dirty="0">
                <a:solidFill>
                  <a:srgbClr val="000000"/>
                </a:solidFill>
              </a:endParaRPr>
            </a:p>
          </p:txBody>
        </p:sp>
        <p:sp>
          <p:nvSpPr>
            <p:cNvPr id="17" name="TextBox 16">
              <a:extLst>
                <a:ext uri="{FF2B5EF4-FFF2-40B4-BE49-F238E27FC236}">
                  <a16:creationId xmlns:a16="http://schemas.microsoft.com/office/drawing/2014/main" id="{5A1CEFC6-DE0F-41D6-B918-13FD36110587}"/>
                </a:ext>
              </a:extLst>
            </p:cNvPr>
            <p:cNvSpPr txBox="1"/>
            <p:nvPr/>
          </p:nvSpPr>
          <p:spPr>
            <a:xfrm>
              <a:off x="9900301" y="3927201"/>
              <a:ext cx="1747615" cy="289133"/>
            </a:xfrm>
            <a:prstGeom prst="rect">
              <a:avLst/>
            </a:prstGeom>
            <a:noFill/>
          </p:spPr>
          <p:txBody>
            <a:bodyPr wrap="none" lIns="0" tIns="0" rIns="0" bIns="0" rtlCol="0">
              <a:noAutofit/>
            </a:bodyPr>
            <a:lstStyle/>
            <a:p>
              <a:pPr defTabSz="457200">
                <a:spcBef>
                  <a:spcPts val="1000"/>
                </a:spcBef>
                <a:buClr>
                  <a:srgbClr val="1E4056"/>
                </a:buClr>
                <a:buSzPct val="75000"/>
              </a:pPr>
              <a:r>
                <a:rPr lang="de-DE" sz="1600" b="1" dirty="0">
                  <a:solidFill>
                    <a:srgbClr val="000000"/>
                  </a:solidFill>
                </a:rPr>
                <a:t>Properties</a:t>
              </a:r>
              <a:endParaRPr lang="en-US" sz="1600" b="1" dirty="0">
                <a:solidFill>
                  <a:srgbClr val="000000"/>
                </a:solidFill>
              </a:endParaRPr>
            </a:p>
          </p:txBody>
        </p:sp>
      </p:grpSp>
      <p:sp>
        <p:nvSpPr>
          <p:cNvPr id="18" name="TextBox 17">
            <a:extLst>
              <a:ext uri="{FF2B5EF4-FFF2-40B4-BE49-F238E27FC236}">
                <a16:creationId xmlns:a16="http://schemas.microsoft.com/office/drawing/2014/main" id="{EEAEAA45-24C3-4A33-AE53-9841463DD52B}"/>
              </a:ext>
            </a:extLst>
          </p:cNvPr>
          <p:cNvSpPr txBox="1"/>
          <p:nvPr/>
        </p:nvSpPr>
        <p:spPr>
          <a:xfrm>
            <a:off x="6278034" y="992374"/>
            <a:ext cx="4360229" cy="338554"/>
          </a:xfrm>
          <a:prstGeom prst="rect">
            <a:avLst/>
          </a:prstGeom>
          <a:noFill/>
        </p:spPr>
        <p:txBody>
          <a:bodyPr wrap="square">
            <a:spAutoFit/>
          </a:bodyPr>
          <a:lstStyle/>
          <a:p>
            <a:r>
              <a:rPr lang="de-DE" sz="1600" b="1" dirty="0" err="1">
                <a:solidFill>
                  <a:srgbClr val="000000"/>
                </a:solidFill>
              </a:rPr>
              <a:t>Example</a:t>
            </a:r>
            <a:r>
              <a:rPr lang="de-DE" sz="1600" b="1" dirty="0">
                <a:solidFill>
                  <a:srgbClr val="000000"/>
                </a:solidFill>
              </a:rPr>
              <a:t> file: rpi-adf4159-overlay.dts </a:t>
            </a:r>
            <a:endParaRPr lang="en-US" sz="1600" dirty="0"/>
          </a:p>
        </p:txBody>
      </p:sp>
      <p:sp>
        <p:nvSpPr>
          <p:cNvPr id="2" name="Slide Number Placeholder 1">
            <a:extLst>
              <a:ext uri="{FF2B5EF4-FFF2-40B4-BE49-F238E27FC236}">
                <a16:creationId xmlns:a16="http://schemas.microsoft.com/office/drawing/2014/main" id="{2AE9F3E1-0E48-2836-2664-A566F6786C5F}"/>
              </a:ext>
            </a:extLst>
          </p:cNvPr>
          <p:cNvSpPr>
            <a:spLocks noGrp="1"/>
          </p:cNvSpPr>
          <p:nvPr>
            <p:ph type="sldNum" sz="quarter" idx="4"/>
          </p:nvPr>
        </p:nvSpPr>
        <p:spPr/>
        <p:txBody>
          <a:bodyPr/>
          <a:lstStyle/>
          <a:p>
            <a:pPr>
              <a:defRPr/>
            </a:pPr>
            <a:fld id="{A9CE67A1-BA7F-A74E-B5D7-615746DEEC2B}" type="slidenum">
              <a:rPr lang="en-US" smtClean="0"/>
              <a:pPr>
                <a:defRPr/>
              </a:pPr>
              <a:t>25</a:t>
            </a:fld>
            <a:endParaRPr lang="en-US" baseline="-11000" dirty="0"/>
          </a:p>
        </p:txBody>
      </p:sp>
    </p:spTree>
    <p:extLst>
      <p:ext uri="{BB962C8B-B14F-4D97-AF65-F5344CB8AC3E}">
        <p14:creationId xmlns:p14="http://schemas.microsoft.com/office/powerpoint/2010/main" val="14022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Where the device tree fits in the stack, what it does</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D26C38E5-DF13-4E03-9A45-7A6EEC8D7751}" type="datetime1">
              <a:rPr lang="en-US" smtClean="0"/>
              <a:t>9/23/2024</a:t>
            </a:fld>
            <a:endParaRPr lang="en-US"/>
          </a:p>
        </p:txBody>
      </p:sp>
      <p:sp>
        <p:nvSpPr>
          <p:cNvPr id="6" name="Rectangle: Rounded Corners 5">
            <a:extLst>
              <a:ext uri="{FF2B5EF4-FFF2-40B4-BE49-F238E27FC236}">
                <a16:creationId xmlns:a16="http://schemas.microsoft.com/office/drawing/2014/main" id="{F0B1AC74-BDC0-4E14-BA32-1893EC15F9EA}"/>
              </a:ext>
            </a:extLst>
          </p:cNvPr>
          <p:cNvSpPr/>
          <p:nvPr/>
        </p:nvSpPr>
        <p:spPr>
          <a:xfrm>
            <a:off x="39840" y="5061656"/>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ADC, DAC, etc.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BABE852-FFC5-441E-A545-BEA4A06CD143}"/>
              </a:ext>
            </a:extLst>
          </p:cNvPr>
          <p:cNvSpPr/>
          <p:nvPr/>
        </p:nvSpPr>
        <p:spPr>
          <a:xfrm>
            <a:off x="39839" y="475166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HW peripheral (SPI, I2C, JESD) </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1371A6B2-28DA-49D0-917A-7DECF9F40467}"/>
              </a:ext>
            </a:extLst>
          </p:cNvPr>
          <p:cNvSpPr/>
          <p:nvPr/>
        </p:nvSpPr>
        <p:spPr>
          <a:xfrm>
            <a:off x="39838" y="4441678"/>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Platform Driver</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1C55C4FD-E8D8-441E-9176-A2FB0F752F5F}"/>
              </a:ext>
            </a:extLst>
          </p:cNvPr>
          <p:cNvSpPr/>
          <p:nvPr/>
        </p:nvSpPr>
        <p:spPr>
          <a:xfrm>
            <a:off x="39837" y="4135653"/>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Device Driver</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BB66A439-4FD6-42AD-9890-29A69D7275C3}"/>
              </a:ext>
            </a:extLst>
          </p:cNvPr>
          <p:cNvSpPr/>
          <p:nvPr/>
        </p:nvSpPr>
        <p:spPr>
          <a:xfrm>
            <a:off x="39835" y="3504449"/>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22BF0CE3-AAB9-4B81-8DD2-B7202BE221DD}"/>
              </a:ext>
            </a:extLst>
          </p:cNvPr>
          <p:cNvSpPr/>
          <p:nvPr/>
        </p:nvSpPr>
        <p:spPr>
          <a:xfrm>
            <a:off x="39836" y="3814438"/>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a:t>
            </a:r>
            <a:r>
              <a:rPr lang="en-US" sz="1400" dirty="0" err="1">
                <a:solidFill>
                  <a:srgbClr val="000000"/>
                </a:solidFill>
                <a:latin typeface="Arial"/>
              </a:rPr>
              <a:t>ys</a:t>
            </a:r>
            <a:r>
              <a:rPr lang="en-US" sz="1400" dirty="0">
                <a:solidFill>
                  <a:srgbClr val="000000"/>
                </a:solidFill>
                <a:latin typeface="Arial"/>
              </a:rPr>
              <a:t>/bus/</a:t>
            </a:r>
            <a:r>
              <a:rPr lang="en-US" sz="1400" dirty="0" err="1">
                <a:solidFill>
                  <a:srgbClr val="000000"/>
                </a:solidFill>
                <a:latin typeface="Arial"/>
              </a:rPr>
              <a:t>iio</a:t>
            </a:r>
            <a:r>
              <a:rPr lang="en-US" sz="1400" dirty="0">
                <a:solidFill>
                  <a:srgbClr val="000000"/>
                </a:solidFill>
                <a:latin typeface="Arial"/>
              </a:rPr>
              <a:t>/../../</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3FDAD2E-329A-4290-BC89-DFE34629F9BF}"/>
              </a:ext>
            </a:extLst>
          </p:cNvPr>
          <p:cNvSpPr/>
          <p:nvPr/>
        </p:nvSpPr>
        <p:spPr>
          <a:xfrm>
            <a:off x="39834" y="318934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000000"/>
                </a:solidFill>
                <a:latin typeface="Arial"/>
              </a:rPr>
              <a:t>pylibiio</a:t>
            </a:r>
            <a:r>
              <a:rPr lang="en-US" sz="1400" dirty="0">
                <a:solidFill>
                  <a:srgbClr val="000000"/>
                </a:solidFill>
                <a:latin typeface="Arial"/>
              </a:rPr>
              <a:t> (or C#, or MATLAB, </a:t>
            </a:r>
            <a:r>
              <a:rPr lang="en-US" sz="1400" dirty="0" err="1">
                <a:solidFill>
                  <a:srgbClr val="000000"/>
                </a:solidFill>
                <a:latin typeface="Arial"/>
              </a:rPr>
              <a:t>etc</a:t>
            </a:r>
            <a:r>
              <a:rPr lang="en-US" sz="1400" dirty="0">
                <a:solidFill>
                  <a:srgbClr val="000000"/>
                </a:solidFill>
                <a:latin typeface="Arial"/>
              </a:rPr>
              <a:t>)</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DC4CBEE-D6BC-41AE-AE10-C18277E4001F}"/>
              </a:ext>
            </a:extLst>
          </p:cNvPr>
          <p:cNvSpPr/>
          <p:nvPr/>
        </p:nvSpPr>
        <p:spPr>
          <a:xfrm>
            <a:off x="39833" y="2877209"/>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pyadi-iio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5E2F48AB-8D44-4191-A901-CBCC5A1E6F53}"/>
              </a:ext>
            </a:extLst>
          </p:cNvPr>
          <p:cNvSpPr/>
          <p:nvPr/>
        </p:nvSpPr>
        <p:spPr>
          <a:xfrm>
            <a:off x="39832" y="2572544"/>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Algorithms, number crunching</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6B49D037-55CC-4EB2-AD6C-4D1722FD100A}"/>
              </a:ext>
            </a:extLst>
          </p:cNvPr>
          <p:cNvSpPr/>
          <p:nvPr/>
        </p:nvSpPr>
        <p:spPr>
          <a:xfrm>
            <a:off x="39832" y="2259394"/>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Pretty GUI</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CustomShape 5">
            <a:extLst>
              <a:ext uri="{FF2B5EF4-FFF2-40B4-BE49-F238E27FC236}">
                <a16:creationId xmlns:a16="http://schemas.microsoft.com/office/drawing/2014/main" id="{5A4141C4-44F7-4966-BDE1-FC999CC0B0F8}"/>
              </a:ext>
            </a:extLst>
          </p:cNvPr>
          <p:cNvSpPr/>
          <p:nvPr/>
        </p:nvSpPr>
        <p:spPr>
          <a:xfrm>
            <a:off x="337365" y="5492613"/>
            <a:ext cx="2399634"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Device Tree controls things at this level, affects above layers</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20" name="Right Brace 19">
            <a:extLst>
              <a:ext uri="{FF2B5EF4-FFF2-40B4-BE49-F238E27FC236}">
                <a16:creationId xmlns:a16="http://schemas.microsoft.com/office/drawing/2014/main" id="{491BC3A5-FFAD-432D-B1CA-EEDAAB4357A9}"/>
              </a:ext>
            </a:extLst>
          </p:cNvPr>
          <p:cNvSpPr/>
          <p:nvPr/>
        </p:nvSpPr>
        <p:spPr>
          <a:xfrm>
            <a:off x="2921227" y="4284534"/>
            <a:ext cx="391794" cy="777122"/>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CustomShape 10">
            <a:extLst>
              <a:ext uri="{FF2B5EF4-FFF2-40B4-BE49-F238E27FC236}">
                <a16:creationId xmlns:a16="http://schemas.microsoft.com/office/drawing/2014/main" id="{407516B3-1170-46F5-8ADC-4FCEB9333FBF}"/>
              </a:ext>
            </a:extLst>
          </p:cNvPr>
          <p:cNvSpPr/>
          <p:nvPr/>
        </p:nvSpPr>
        <p:spPr>
          <a:xfrm flipH="1">
            <a:off x="5486400" y="1302525"/>
            <a:ext cx="466090" cy="623381"/>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6" name="CustomShape 5">
            <a:extLst>
              <a:ext uri="{FF2B5EF4-FFF2-40B4-BE49-F238E27FC236}">
                <a16:creationId xmlns:a16="http://schemas.microsoft.com/office/drawing/2014/main" id="{67B83219-8FCE-4FFF-895C-B9C6723447DB}"/>
              </a:ext>
            </a:extLst>
          </p:cNvPr>
          <p:cNvSpPr/>
          <p:nvPr/>
        </p:nvSpPr>
        <p:spPr>
          <a:xfrm>
            <a:off x="4818499" y="883155"/>
            <a:ext cx="2717774"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Device Tree Source</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35" name="TextBox 34">
            <a:extLst>
              <a:ext uri="{FF2B5EF4-FFF2-40B4-BE49-F238E27FC236}">
                <a16:creationId xmlns:a16="http://schemas.microsoft.com/office/drawing/2014/main" id="{07333E5F-D59F-4DF1-93FE-0E16A03A6BBA}"/>
              </a:ext>
            </a:extLst>
          </p:cNvPr>
          <p:cNvSpPr txBox="1"/>
          <p:nvPr/>
        </p:nvSpPr>
        <p:spPr>
          <a:xfrm>
            <a:off x="2749892" y="859899"/>
            <a:ext cx="4773488" cy="5786199"/>
          </a:xfrm>
          <a:prstGeom prst="rect">
            <a:avLst/>
          </a:prstGeom>
          <a:noFill/>
        </p:spPr>
        <p:txBody>
          <a:bodyPr wrap="square">
            <a:spAutoFit/>
          </a:bodyPr>
          <a:lstStyle/>
          <a:p>
            <a:r>
              <a:rPr lang="en-US" sz="1000" b="1" dirty="0">
                <a:latin typeface="Courier New" panose="02070309020205020404" pitchFamily="49" charset="0"/>
                <a:cs typeface="Courier New" panose="02070309020205020404" pitchFamily="49" charset="0"/>
              </a:rPr>
              <a:t>target = &lt;&amp;spi0&gt;;</a:t>
            </a:r>
          </a:p>
          <a:p>
            <a:r>
              <a:rPr lang="en-US" sz="1000" b="1" dirty="0">
                <a:latin typeface="Courier New" panose="02070309020205020404" pitchFamily="49" charset="0"/>
                <a:cs typeface="Courier New" panose="02070309020205020404" pitchFamily="49" charset="0"/>
              </a:rPr>
              <a:t>__overlay__ {</a:t>
            </a:r>
          </a:p>
          <a:p>
            <a:r>
              <a:rPr lang="en-US" sz="1000" b="1" dirty="0">
                <a:latin typeface="Courier New" panose="02070309020205020404" pitchFamily="49" charset="0"/>
                <a:cs typeface="Courier New" panose="02070309020205020404" pitchFamily="49" charset="0"/>
              </a:rPr>
              <a:t>    #size-cells = &lt;0&gt;;</a:t>
            </a:r>
          </a:p>
          <a:p>
            <a:r>
              <a:rPr lang="en-US" sz="1000" b="1" dirty="0">
                <a:latin typeface="Courier New" panose="02070309020205020404" pitchFamily="49" charset="0"/>
                <a:cs typeface="Courier New" panose="02070309020205020404" pitchFamily="49" charset="0"/>
              </a:rPr>
              <a:t>    #address-cells = &lt;1&gt;;</a:t>
            </a:r>
          </a:p>
          <a:p>
            <a:r>
              <a:rPr lang="en-US" sz="1000" b="1" dirty="0">
                <a:latin typeface="Courier New" panose="02070309020205020404" pitchFamily="49" charset="0"/>
                <a:cs typeface="Courier New" panose="02070309020205020404" pitchFamily="49" charset="0"/>
              </a:rPr>
              <a:t>    status = "okay";</a:t>
            </a:r>
          </a:p>
          <a:p>
            <a:endParaRPr lang="en-US" sz="1000" b="1" dirty="0">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    ad5592r: ad5592r@0 {</a:t>
            </a:r>
          </a:p>
          <a:p>
            <a:r>
              <a:rPr lang="en-US" sz="1000" b="1" dirty="0">
                <a:latin typeface="Courier New" panose="02070309020205020404" pitchFamily="49" charset="0"/>
                <a:cs typeface="Courier New" panose="02070309020205020404" pitchFamily="49" charset="0"/>
              </a:rPr>
              <a:t>        compatible = "adi,ad5592r";</a:t>
            </a:r>
          </a:p>
          <a:p>
            <a:r>
              <a:rPr lang="en-US" sz="1000" b="1" dirty="0">
                <a:latin typeface="Courier New" panose="02070309020205020404" pitchFamily="49" charset="0"/>
                <a:cs typeface="Courier New" panose="02070309020205020404" pitchFamily="49" charset="0"/>
              </a:rPr>
              <a:t>        reg = &lt;0&gt;;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spi</a:t>
            </a:r>
            <a:r>
              <a:rPr lang="en-US" sz="1000" b="1" dirty="0">
                <a:latin typeface="Courier New" panose="02070309020205020404" pitchFamily="49" charset="0"/>
                <a:cs typeface="Courier New" panose="02070309020205020404" pitchFamily="49" charset="0"/>
              </a:rPr>
              <a:t>-max-frequency = &lt;1000000&gt;;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spi-cpol</a:t>
            </a:r>
            <a:r>
              <a:rPr lang="en-US" sz="1000" b="1" dirty="0">
                <a:latin typeface="Courier New" panose="02070309020205020404" pitchFamily="49" charset="0"/>
                <a:cs typeface="Courier New" panose="02070309020205020404" pitchFamily="49" charset="0"/>
              </a:rPr>
              <a:t>;</a:t>
            </a:r>
          </a:p>
          <a:p>
            <a:endParaRPr lang="en-US" sz="1000" b="1" dirty="0">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        channel@0 {</a:t>
            </a:r>
          </a:p>
          <a:p>
            <a:r>
              <a:rPr lang="en-US" sz="1000" b="1" dirty="0">
                <a:latin typeface="Courier New" panose="02070309020205020404" pitchFamily="49" charset="0"/>
                <a:cs typeface="Courier New" panose="02070309020205020404" pitchFamily="49" charset="0"/>
              </a:rPr>
              <a:t>            reg = &lt;0&gt;;</a:t>
            </a:r>
          </a:p>
          <a:p>
            <a:r>
              <a:rPr lang="en-US" sz="1000" b="1" dirty="0">
                <a:latin typeface="Courier New" panose="02070309020205020404" pitchFamily="49" charset="0"/>
                <a:cs typeface="Courier New" panose="02070309020205020404" pitchFamily="49" charset="0"/>
              </a:rPr>
              <a:t>                channel@0 {</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adi,mode</a:t>
            </a:r>
            <a:r>
              <a:rPr lang="en-US" sz="1000" b="1" dirty="0">
                <a:latin typeface="Courier New" panose="02070309020205020404" pitchFamily="49" charset="0"/>
                <a:cs typeface="Courier New" panose="02070309020205020404" pitchFamily="49" charset="0"/>
              </a:rPr>
              <a:t> = &lt;CH_MODE_DAC&gt;;</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channel@1 {</a:t>
            </a:r>
          </a:p>
          <a:p>
            <a:r>
              <a:rPr lang="en-US" sz="1000" b="1" dirty="0">
                <a:latin typeface="Courier New" panose="02070309020205020404" pitchFamily="49" charset="0"/>
                <a:cs typeface="Courier New" panose="02070309020205020404" pitchFamily="49" charset="0"/>
              </a:rPr>
              <a:t>                    reg = &lt;1&gt;;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adi,mode</a:t>
            </a:r>
            <a:r>
              <a:rPr lang="en-US" sz="1000" b="1" dirty="0">
                <a:latin typeface="Courier New" panose="02070309020205020404" pitchFamily="49" charset="0"/>
                <a:cs typeface="Courier New" panose="02070309020205020404" pitchFamily="49" charset="0"/>
              </a:rPr>
              <a:t> = &lt;CH_MODE_ADC&gt;;</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channel@2 {</a:t>
            </a:r>
          </a:p>
          <a:p>
            <a:r>
              <a:rPr lang="en-US" sz="1000" b="1" dirty="0">
                <a:latin typeface="Courier New" panose="02070309020205020404" pitchFamily="49" charset="0"/>
                <a:cs typeface="Courier New" panose="02070309020205020404" pitchFamily="49" charset="0"/>
              </a:rPr>
              <a:t>                    reg = &lt;2&gt;;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adi,mode</a:t>
            </a:r>
            <a:r>
              <a:rPr lang="en-US" sz="1000" b="1" dirty="0">
                <a:latin typeface="Courier New" panose="02070309020205020404" pitchFamily="49" charset="0"/>
                <a:cs typeface="Courier New" panose="02070309020205020404" pitchFamily="49" charset="0"/>
              </a:rPr>
              <a:t> = &lt;CH_MODE_DAC_AND_ADC&gt;;</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channel@5 {</a:t>
            </a:r>
          </a:p>
          <a:p>
            <a:r>
              <a:rPr lang="en-US" sz="1000" b="1" dirty="0">
                <a:latin typeface="Courier New" panose="02070309020205020404" pitchFamily="49" charset="0"/>
                <a:cs typeface="Courier New" panose="02070309020205020404" pitchFamily="49" charset="0"/>
              </a:rPr>
              <a:t>                    reg = &lt;5&gt;;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adi,mode</a:t>
            </a:r>
            <a:r>
              <a:rPr lang="en-US" sz="1000" b="1" dirty="0">
                <a:latin typeface="Courier New" panose="02070309020205020404" pitchFamily="49" charset="0"/>
                <a:cs typeface="Courier New" panose="02070309020205020404" pitchFamily="49" charset="0"/>
              </a:rPr>
              <a:t> = &lt;CH_MODE_GPIO&gt;;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adi,off</a:t>
            </a:r>
            <a:r>
              <a:rPr lang="en-US" sz="1000" b="1" dirty="0">
                <a:latin typeface="Courier New" panose="02070309020205020404" pitchFamily="49" charset="0"/>
                <a:cs typeface="Courier New" panose="02070309020205020404" pitchFamily="49" charset="0"/>
              </a:rPr>
              <a:t>-state = &lt;CH_OFFSTATE_PULLDOWN&gt;;</a:t>
            </a:r>
          </a:p>
          <a:p>
            <a:r>
              <a:rPr lang="en-US" sz="1000" b="1" dirty="0">
                <a:latin typeface="Courier New" panose="02070309020205020404" pitchFamily="49" charset="0"/>
                <a:cs typeface="Courier New" panose="02070309020205020404" pitchFamily="49" charset="0"/>
              </a:rPr>
              <a:t>                };</a:t>
            </a:r>
          </a:p>
          <a:p>
            <a:r>
              <a:rPr lang="en-US" sz="1000" b="1" dirty="0">
                <a:latin typeface="Courier New" panose="02070309020205020404" pitchFamily="49" charset="0"/>
                <a:cs typeface="Courier New" panose="02070309020205020404" pitchFamily="49" charset="0"/>
              </a:rPr>
              <a:t>                channel@7 {</a:t>
            </a:r>
          </a:p>
          <a:p>
            <a:r>
              <a:rPr lang="en-US" sz="1000" b="1" dirty="0">
                <a:latin typeface="Courier New" panose="02070309020205020404" pitchFamily="49" charset="0"/>
                <a:cs typeface="Courier New" panose="02070309020205020404" pitchFamily="49" charset="0"/>
              </a:rPr>
              <a:t>                    reg = &lt;7&gt;;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adi,mode</a:t>
            </a:r>
            <a:r>
              <a:rPr lang="en-US" sz="1000" b="1" dirty="0">
                <a:latin typeface="Courier New" panose="02070309020205020404" pitchFamily="49" charset="0"/>
                <a:cs typeface="Courier New" panose="02070309020205020404" pitchFamily="49" charset="0"/>
              </a:rPr>
              <a:t> = &lt;CH_MODE_GPIO&gt;;</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adi,off</a:t>
            </a:r>
            <a:r>
              <a:rPr lang="en-US" sz="1000" b="1" dirty="0">
                <a:latin typeface="Courier New" panose="02070309020205020404" pitchFamily="49" charset="0"/>
                <a:cs typeface="Courier New" panose="02070309020205020404" pitchFamily="49" charset="0"/>
              </a:rPr>
              <a:t>-state = &lt;CH_OFFSTATE_PULLDOWN&gt;;</a:t>
            </a:r>
          </a:p>
          <a:p>
            <a:r>
              <a:rPr lang="en-US" sz="1000" b="1" dirty="0">
                <a:latin typeface="Courier New" panose="02070309020205020404" pitchFamily="49" charset="0"/>
                <a:cs typeface="Courier New" panose="02070309020205020404" pitchFamily="49" charset="0"/>
              </a:rPr>
              <a:t>                };</a:t>
            </a:r>
          </a:p>
        </p:txBody>
      </p:sp>
      <p:sp>
        <p:nvSpPr>
          <p:cNvPr id="36" name="CustomShape 5">
            <a:extLst>
              <a:ext uri="{FF2B5EF4-FFF2-40B4-BE49-F238E27FC236}">
                <a16:creationId xmlns:a16="http://schemas.microsoft.com/office/drawing/2014/main" id="{2280271F-A6FB-4050-83AB-DD7DBD31F032}"/>
              </a:ext>
            </a:extLst>
          </p:cNvPr>
          <p:cNvSpPr/>
          <p:nvPr/>
        </p:nvSpPr>
        <p:spPr>
          <a:xfrm>
            <a:off x="10899117" y="898881"/>
            <a:ext cx="1024177"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err="1">
                <a:solidFill>
                  <a:srgbClr val="000000"/>
                </a:solidFill>
                <a:latin typeface="Arial"/>
              </a:rPr>
              <a:t>Iio_info</a:t>
            </a:r>
            <a:r>
              <a:rPr lang="en-US" spc="-1" dirty="0">
                <a:solidFill>
                  <a:srgbClr val="000000"/>
                </a:solidFill>
                <a:latin typeface="Arial"/>
              </a:rPr>
              <a:t> output</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42" name="CustomShape 10">
            <a:extLst>
              <a:ext uri="{FF2B5EF4-FFF2-40B4-BE49-F238E27FC236}">
                <a16:creationId xmlns:a16="http://schemas.microsoft.com/office/drawing/2014/main" id="{8A4E8DE5-F3BD-408F-8377-B0485C39E997}"/>
              </a:ext>
            </a:extLst>
          </p:cNvPr>
          <p:cNvSpPr/>
          <p:nvPr/>
        </p:nvSpPr>
        <p:spPr>
          <a:xfrm flipH="1">
            <a:off x="10259887" y="1289592"/>
            <a:ext cx="577644" cy="39482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8" name="TextBox 27">
            <a:extLst>
              <a:ext uri="{FF2B5EF4-FFF2-40B4-BE49-F238E27FC236}">
                <a16:creationId xmlns:a16="http://schemas.microsoft.com/office/drawing/2014/main" id="{3D877AEC-2FFD-495E-B116-11E450525E81}"/>
              </a:ext>
            </a:extLst>
          </p:cNvPr>
          <p:cNvSpPr txBox="1"/>
          <p:nvPr/>
        </p:nvSpPr>
        <p:spPr>
          <a:xfrm>
            <a:off x="7867108" y="921803"/>
            <a:ext cx="4207891" cy="5632311"/>
          </a:xfrm>
          <a:prstGeom prst="rect">
            <a:avLst/>
          </a:prstGeom>
          <a:noFill/>
        </p:spPr>
        <p:txBody>
          <a:bodyPr wrap="square">
            <a:spAutoFit/>
          </a:bodyPr>
          <a:lstStyle/>
          <a:p>
            <a:r>
              <a:rPr lang="en-US" sz="1000" b="1" dirty="0" err="1">
                <a:latin typeface="Courier New" panose="02070309020205020404" pitchFamily="49" charset="0"/>
                <a:cs typeface="Courier New" panose="02070309020205020404" pitchFamily="49" charset="0"/>
              </a:rPr>
              <a:t>analog@analog</a:t>
            </a:r>
            <a:r>
              <a:rPr lang="en-US" sz="1000" b="1" dirty="0">
                <a:latin typeface="Courier New" panose="02070309020205020404" pitchFamily="49" charset="0"/>
                <a:cs typeface="Courier New" panose="02070309020205020404" pitchFamily="49" charset="0"/>
              </a:rPr>
              <a:t>:~ $ </a:t>
            </a:r>
            <a:r>
              <a:rPr lang="en-US" sz="1000" b="1" dirty="0" err="1">
                <a:latin typeface="Courier New" panose="02070309020205020404" pitchFamily="49" charset="0"/>
                <a:cs typeface="Courier New" panose="02070309020205020404" pitchFamily="49" charset="0"/>
              </a:rPr>
              <a:t>iio_info</a:t>
            </a:r>
            <a:endParaRPr lang="en-US" sz="1000" b="1" dirty="0">
              <a:latin typeface="Courier New" panose="02070309020205020404" pitchFamily="49" charset="0"/>
              <a:cs typeface="Courier New" panose="02070309020205020404" pitchFamily="49" charset="0"/>
            </a:endParaRPr>
          </a:p>
          <a:p>
            <a:r>
              <a:rPr lang="en-US" sz="1000" b="1" dirty="0">
                <a:latin typeface="Courier New" panose="02070309020205020404" pitchFamily="49" charset="0"/>
                <a:cs typeface="Courier New" panose="02070309020205020404" pitchFamily="49" charset="0"/>
              </a:rPr>
              <a:t>...</a:t>
            </a:r>
          </a:p>
          <a:p>
            <a:r>
              <a:rPr lang="en-US" sz="1000" b="1" dirty="0">
                <a:latin typeface="Courier New" panose="02070309020205020404" pitchFamily="49" charset="0"/>
                <a:cs typeface="Courier New" panose="02070309020205020404" pitchFamily="49" charset="0"/>
              </a:rPr>
              <a:t>...</a:t>
            </a:r>
          </a:p>
          <a:p>
            <a:r>
              <a:rPr lang="en-US" sz="1000" b="1" dirty="0">
                <a:latin typeface="Courier New" panose="02070309020205020404" pitchFamily="49" charset="0"/>
                <a:cs typeface="Courier New" panose="02070309020205020404" pitchFamily="49" charset="0"/>
              </a:rPr>
              <a:t>  iio:device0: ad5592r</a:t>
            </a:r>
          </a:p>
          <a:p>
            <a:r>
              <a:rPr lang="en-US" sz="1000" b="1" dirty="0">
                <a:latin typeface="Courier New" panose="02070309020205020404" pitchFamily="49" charset="0"/>
                <a:cs typeface="Courier New" panose="02070309020205020404" pitchFamily="49" charset="0"/>
              </a:rPr>
              <a:t>    7 channels found:</a:t>
            </a:r>
          </a:p>
          <a:p>
            <a:r>
              <a:rPr lang="en-US" sz="1000" b="1" dirty="0">
                <a:latin typeface="Courier New" panose="02070309020205020404" pitchFamily="49" charset="0"/>
                <a:cs typeface="Courier New" panose="02070309020205020404" pitchFamily="49" charset="0"/>
              </a:rPr>
              <a:t>      voltage3:  (input)</a:t>
            </a:r>
          </a:p>
          <a:p>
            <a:r>
              <a:rPr lang="en-US" sz="1000" b="1" dirty="0">
                <a:latin typeface="Courier New" panose="02070309020205020404" pitchFamily="49" charset="0"/>
                <a:cs typeface="Courier New" panose="02070309020205020404" pitchFamily="49" charset="0"/>
              </a:rPr>
              <a:t>      3 channel-specific attributes found:</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0: raw value: 4095</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1: scale value: 0.610351562</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2: </a:t>
            </a:r>
            <a:r>
              <a:rPr lang="en-US" sz="1000" b="1" dirty="0" err="1">
                <a:latin typeface="Courier New" panose="02070309020205020404" pitchFamily="49" charset="0"/>
                <a:cs typeface="Courier New" panose="02070309020205020404" pitchFamily="49" charset="0"/>
              </a:rPr>
              <a:t>scale_available</a:t>
            </a:r>
            <a:r>
              <a:rPr lang="en-US" sz="1000" b="1" dirty="0">
                <a:latin typeface="Courier New" panose="02070309020205020404" pitchFamily="49" charset="0"/>
                <a:cs typeface="Courier New" panose="02070309020205020404" pitchFamily="49" charset="0"/>
              </a:rPr>
              <a:t> value: 0.610 1.220</a:t>
            </a:r>
          </a:p>
          <a:p>
            <a:r>
              <a:rPr lang="en-US" sz="1000" b="1" dirty="0">
                <a:latin typeface="Courier New" panose="02070309020205020404" pitchFamily="49" charset="0"/>
                <a:cs typeface="Courier New" panose="02070309020205020404" pitchFamily="49" charset="0"/>
              </a:rPr>
              <a:t>      voltage2:  (output)</a:t>
            </a:r>
          </a:p>
          <a:p>
            <a:r>
              <a:rPr lang="en-US" sz="1000" b="1" dirty="0">
                <a:latin typeface="Courier New" panose="02070309020205020404" pitchFamily="49" charset="0"/>
                <a:cs typeface="Courier New" panose="02070309020205020404" pitchFamily="49" charset="0"/>
              </a:rPr>
              <a:t>      3 channel-specific attributes found:</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0: raw value: 0</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1: scale value: 0.610351562</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2: </a:t>
            </a:r>
            <a:r>
              <a:rPr lang="en-US" sz="1000" b="1" dirty="0" err="1">
                <a:latin typeface="Courier New" panose="02070309020205020404" pitchFamily="49" charset="0"/>
                <a:cs typeface="Courier New" panose="02070309020205020404" pitchFamily="49" charset="0"/>
              </a:rPr>
              <a:t>scale_available</a:t>
            </a:r>
            <a:r>
              <a:rPr lang="en-US" sz="1000" b="1" dirty="0">
                <a:latin typeface="Courier New" panose="02070309020205020404" pitchFamily="49" charset="0"/>
                <a:cs typeface="Courier New" panose="02070309020205020404" pitchFamily="49" charset="0"/>
              </a:rPr>
              <a:t> value: 0.610 1.220</a:t>
            </a:r>
          </a:p>
          <a:p>
            <a:r>
              <a:rPr lang="en-US" sz="1000" b="1" dirty="0">
                <a:latin typeface="Courier New" panose="02070309020205020404" pitchFamily="49" charset="0"/>
                <a:cs typeface="Courier New" panose="02070309020205020404" pitchFamily="49" charset="0"/>
              </a:rPr>
              <a:t>      voltage3:  (output)</a:t>
            </a:r>
          </a:p>
          <a:p>
            <a:r>
              <a:rPr lang="en-US" sz="1000" b="1" dirty="0">
                <a:latin typeface="Courier New" panose="02070309020205020404" pitchFamily="49" charset="0"/>
                <a:cs typeface="Courier New" panose="02070309020205020404" pitchFamily="49" charset="0"/>
              </a:rPr>
              <a:t>      3 channel-specific attributes found:</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0: raw value: 4095</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1: scale value: 0.610351562</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2: </a:t>
            </a:r>
            <a:r>
              <a:rPr lang="en-US" sz="1000" b="1" dirty="0" err="1">
                <a:latin typeface="Courier New" panose="02070309020205020404" pitchFamily="49" charset="0"/>
                <a:cs typeface="Courier New" panose="02070309020205020404" pitchFamily="49" charset="0"/>
              </a:rPr>
              <a:t>scale_available</a:t>
            </a:r>
            <a:r>
              <a:rPr lang="en-US" sz="1000" b="1" dirty="0">
                <a:latin typeface="Courier New" panose="02070309020205020404" pitchFamily="49" charset="0"/>
                <a:cs typeface="Courier New" panose="02070309020205020404" pitchFamily="49" charset="0"/>
              </a:rPr>
              <a:t> value: 0.610 1.220</a:t>
            </a:r>
          </a:p>
          <a:p>
            <a:r>
              <a:rPr lang="en-US" sz="1000" b="1" dirty="0">
                <a:latin typeface="Courier New" panose="02070309020205020404" pitchFamily="49" charset="0"/>
                <a:cs typeface="Courier New" panose="02070309020205020404" pitchFamily="49" charset="0"/>
              </a:rPr>
              <a:t>      voltage1:  (input)</a:t>
            </a:r>
          </a:p>
          <a:p>
            <a:r>
              <a:rPr lang="en-US" sz="1000" b="1" dirty="0">
                <a:latin typeface="Courier New" panose="02070309020205020404" pitchFamily="49" charset="0"/>
                <a:cs typeface="Courier New" panose="02070309020205020404" pitchFamily="49" charset="0"/>
              </a:rPr>
              <a:t>      3 channel-specific attributes found:</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0: raw value: 90</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1: scale value: 0.610351562</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2: </a:t>
            </a:r>
            <a:r>
              <a:rPr lang="en-US" sz="1000" b="1" dirty="0" err="1">
                <a:latin typeface="Courier New" panose="02070309020205020404" pitchFamily="49" charset="0"/>
                <a:cs typeface="Courier New" panose="02070309020205020404" pitchFamily="49" charset="0"/>
              </a:rPr>
              <a:t>scale_available</a:t>
            </a:r>
            <a:r>
              <a:rPr lang="en-US" sz="1000" b="1" dirty="0">
                <a:latin typeface="Courier New" panose="02070309020205020404" pitchFamily="49" charset="0"/>
                <a:cs typeface="Courier New" panose="02070309020205020404" pitchFamily="49" charset="0"/>
              </a:rPr>
              <a:t> value: 0.610 1.220</a:t>
            </a:r>
          </a:p>
          <a:p>
            <a:r>
              <a:rPr lang="en-US" sz="1000" b="1" dirty="0">
                <a:latin typeface="Courier New" panose="02070309020205020404" pitchFamily="49" charset="0"/>
                <a:cs typeface="Courier New" panose="02070309020205020404" pitchFamily="49" charset="0"/>
              </a:rPr>
              <a:t>      voltage0:  (output)</a:t>
            </a:r>
          </a:p>
          <a:p>
            <a:r>
              <a:rPr lang="en-US" sz="1000" b="1" dirty="0">
                <a:latin typeface="Courier New" panose="02070309020205020404" pitchFamily="49" charset="0"/>
                <a:cs typeface="Courier New" panose="02070309020205020404" pitchFamily="49" charset="0"/>
              </a:rPr>
              <a:t>      3 channel-specific attributes found:</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0: raw value: 1000</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1: scale value: 0.610351562</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2: </a:t>
            </a:r>
            <a:r>
              <a:rPr lang="en-US" sz="1000" b="1" dirty="0" err="1">
                <a:latin typeface="Courier New" panose="02070309020205020404" pitchFamily="49" charset="0"/>
                <a:cs typeface="Courier New" panose="02070309020205020404" pitchFamily="49" charset="0"/>
              </a:rPr>
              <a:t>scale_available</a:t>
            </a:r>
            <a:r>
              <a:rPr lang="en-US" sz="1000" b="1" dirty="0">
                <a:latin typeface="Courier New" panose="02070309020205020404" pitchFamily="49" charset="0"/>
                <a:cs typeface="Courier New" panose="02070309020205020404" pitchFamily="49" charset="0"/>
              </a:rPr>
              <a:t> value: 0.610 1.220</a:t>
            </a:r>
          </a:p>
          <a:p>
            <a:r>
              <a:rPr lang="en-US" sz="1000" b="1" dirty="0">
                <a:latin typeface="Courier New" panose="02070309020205020404" pitchFamily="49" charset="0"/>
                <a:cs typeface="Courier New" panose="02070309020205020404" pitchFamily="49" charset="0"/>
              </a:rPr>
              <a:t>      voltage2:  (input)</a:t>
            </a:r>
          </a:p>
          <a:p>
            <a:r>
              <a:rPr lang="en-US" sz="1000" b="1" dirty="0">
                <a:latin typeface="Courier New" panose="02070309020205020404" pitchFamily="49" charset="0"/>
                <a:cs typeface="Courier New" panose="02070309020205020404" pitchFamily="49" charset="0"/>
              </a:rPr>
              <a:t>      3 channel-specific attributes found:</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0: raw value: 90</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1: scale value: 0.610351562</a:t>
            </a:r>
          </a:p>
          <a:p>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attr</a:t>
            </a:r>
            <a:r>
              <a:rPr lang="en-US" sz="1000" b="1" dirty="0">
                <a:latin typeface="Courier New" panose="02070309020205020404" pitchFamily="49" charset="0"/>
                <a:cs typeface="Courier New" panose="02070309020205020404" pitchFamily="49" charset="0"/>
              </a:rPr>
              <a:t>  2: </a:t>
            </a:r>
            <a:r>
              <a:rPr lang="en-US" sz="1000" b="1" dirty="0" err="1">
                <a:latin typeface="Courier New" panose="02070309020205020404" pitchFamily="49" charset="0"/>
                <a:cs typeface="Courier New" panose="02070309020205020404" pitchFamily="49" charset="0"/>
              </a:rPr>
              <a:t>scale_available</a:t>
            </a:r>
            <a:r>
              <a:rPr lang="en-US" sz="1000" b="1" dirty="0">
                <a:latin typeface="Courier New" panose="02070309020205020404" pitchFamily="49" charset="0"/>
                <a:cs typeface="Courier New" panose="02070309020205020404" pitchFamily="49" charset="0"/>
              </a:rPr>
              <a:t> value: 0.610 1.220</a:t>
            </a:r>
          </a:p>
          <a:p>
            <a:r>
              <a:rPr lang="en-US" sz="1000" b="1" dirty="0">
                <a:latin typeface="Courier New" panose="02070309020205020404" pitchFamily="49" charset="0"/>
                <a:cs typeface="Courier New" panose="02070309020205020404" pitchFamily="49" charset="0"/>
              </a:rPr>
              <a: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858F288-5CA5-4209-8634-01371A57BCA4}"/>
                  </a:ext>
                </a:extLst>
              </p14:cNvPr>
              <p14:cNvContentPartPr/>
              <p14:nvPr/>
            </p14:nvContentPartPr>
            <p14:xfrm>
              <a:off x="2478979" y="4646160"/>
              <a:ext cx="913320" cy="1285560"/>
            </p14:xfrm>
          </p:contentPart>
        </mc:Choice>
        <mc:Fallback xmlns="">
          <p:pic>
            <p:nvPicPr>
              <p:cNvPr id="18" name="Ink 17">
                <a:extLst>
                  <a:ext uri="{FF2B5EF4-FFF2-40B4-BE49-F238E27FC236}">
                    <a16:creationId xmlns:a16="http://schemas.microsoft.com/office/drawing/2014/main" id="{4858F288-5CA5-4209-8634-01371A57BCA4}"/>
                  </a:ext>
                </a:extLst>
              </p:cNvPr>
              <p:cNvPicPr/>
              <p:nvPr/>
            </p:nvPicPr>
            <p:blipFill>
              <a:blip r:embed="rId4"/>
              <a:stretch>
                <a:fillRect/>
              </a:stretch>
            </p:blipFill>
            <p:spPr>
              <a:xfrm>
                <a:off x="2470339" y="4637520"/>
                <a:ext cx="930960" cy="1303200"/>
              </a:xfrm>
              <a:prstGeom prst="rect">
                <a:avLst/>
              </a:prstGeom>
            </p:spPr>
          </p:pic>
        </mc:Fallback>
      </mc:AlternateContent>
      <p:grpSp>
        <p:nvGrpSpPr>
          <p:cNvPr id="24" name="Group 23">
            <a:extLst>
              <a:ext uri="{FF2B5EF4-FFF2-40B4-BE49-F238E27FC236}">
                <a16:creationId xmlns:a16="http://schemas.microsoft.com/office/drawing/2014/main" id="{1F8D3E36-5F48-40A3-AC8C-69DBBCE4540D}"/>
              </a:ext>
            </a:extLst>
          </p:cNvPr>
          <p:cNvGrpSpPr/>
          <p:nvPr/>
        </p:nvGrpSpPr>
        <p:grpSpPr>
          <a:xfrm>
            <a:off x="6892939" y="2477160"/>
            <a:ext cx="1468800" cy="1818360"/>
            <a:chOff x="6892939" y="2477160"/>
            <a:chExt cx="1468800" cy="1818360"/>
          </a:xfrm>
        </p:grpSpPr>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06BF9228-75F7-4C26-AAAD-009CE0ABE2CE}"/>
                    </a:ext>
                  </a:extLst>
                </p14:cNvPr>
                <p14:cNvContentPartPr/>
                <p14:nvPr/>
              </p14:nvContentPartPr>
              <p14:xfrm>
                <a:off x="6892939" y="2477160"/>
                <a:ext cx="1454760" cy="1818360"/>
              </p14:xfrm>
            </p:contentPart>
          </mc:Choice>
          <mc:Fallback xmlns="">
            <p:pic>
              <p:nvPicPr>
                <p:cNvPr id="19" name="Ink 18">
                  <a:extLst>
                    <a:ext uri="{FF2B5EF4-FFF2-40B4-BE49-F238E27FC236}">
                      <a16:creationId xmlns:a16="http://schemas.microsoft.com/office/drawing/2014/main" id="{06BF9228-75F7-4C26-AAAD-009CE0ABE2CE}"/>
                    </a:ext>
                  </a:extLst>
                </p:cNvPr>
                <p:cNvPicPr/>
                <p:nvPr/>
              </p:nvPicPr>
              <p:blipFill>
                <a:blip r:embed="rId6"/>
                <a:stretch>
                  <a:fillRect/>
                </a:stretch>
              </p:blipFill>
              <p:spPr>
                <a:xfrm>
                  <a:off x="6884299" y="2468520"/>
                  <a:ext cx="1472400" cy="18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033C2947-0290-4DE5-B84C-C7C6FA889C86}"/>
                    </a:ext>
                  </a:extLst>
                </p14:cNvPr>
                <p14:cNvContentPartPr/>
                <p14:nvPr/>
              </p14:nvContentPartPr>
              <p14:xfrm>
                <a:off x="8264539" y="2538360"/>
                <a:ext cx="97200" cy="69480"/>
              </p14:xfrm>
            </p:contentPart>
          </mc:Choice>
          <mc:Fallback xmlns="">
            <p:pic>
              <p:nvPicPr>
                <p:cNvPr id="21" name="Ink 20">
                  <a:extLst>
                    <a:ext uri="{FF2B5EF4-FFF2-40B4-BE49-F238E27FC236}">
                      <a16:creationId xmlns:a16="http://schemas.microsoft.com/office/drawing/2014/main" id="{033C2947-0290-4DE5-B84C-C7C6FA889C86}"/>
                    </a:ext>
                  </a:extLst>
                </p:cNvPr>
                <p:cNvPicPr/>
                <p:nvPr/>
              </p:nvPicPr>
              <p:blipFill>
                <a:blip r:embed="rId8"/>
                <a:stretch>
                  <a:fillRect/>
                </a:stretch>
              </p:blipFill>
              <p:spPr>
                <a:xfrm>
                  <a:off x="8255899" y="2529360"/>
                  <a:ext cx="114840" cy="87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09B1C00F-E2B8-48C8-AC56-F8A8EF9F679A}"/>
                  </a:ext>
                </a:extLst>
              </p14:cNvPr>
              <p14:cNvContentPartPr/>
              <p14:nvPr/>
            </p14:nvContentPartPr>
            <p14:xfrm>
              <a:off x="6881779" y="4268520"/>
              <a:ext cx="1472040" cy="1352880"/>
            </p14:xfrm>
          </p:contentPart>
        </mc:Choice>
        <mc:Fallback xmlns="">
          <p:pic>
            <p:nvPicPr>
              <p:cNvPr id="25" name="Ink 24">
                <a:extLst>
                  <a:ext uri="{FF2B5EF4-FFF2-40B4-BE49-F238E27FC236}">
                    <a16:creationId xmlns:a16="http://schemas.microsoft.com/office/drawing/2014/main" id="{09B1C00F-E2B8-48C8-AC56-F8A8EF9F679A}"/>
                  </a:ext>
                </a:extLst>
              </p:cNvPr>
              <p:cNvPicPr/>
              <p:nvPr/>
            </p:nvPicPr>
            <p:blipFill>
              <a:blip r:embed="rId10"/>
              <a:stretch>
                <a:fillRect/>
              </a:stretch>
            </p:blipFill>
            <p:spPr>
              <a:xfrm>
                <a:off x="6873139" y="4259520"/>
                <a:ext cx="1489680" cy="1370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 name="Ink 39">
                <a:extLst>
                  <a:ext uri="{FF2B5EF4-FFF2-40B4-BE49-F238E27FC236}">
                    <a16:creationId xmlns:a16="http://schemas.microsoft.com/office/drawing/2014/main" id="{B4338B79-9FD0-41A7-811B-1E0D82D49226}"/>
                  </a:ext>
                </a:extLst>
              </p14:cNvPr>
              <p14:cNvContentPartPr/>
              <p14:nvPr/>
            </p14:nvContentPartPr>
            <p14:xfrm>
              <a:off x="6315859" y="3224160"/>
              <a:ext cx="2120040" cy="1602000"/>
            </p14:xfrm>
          </p:contentPart>
        </mc:Choice>
        <mc:Fallback xmlns="">
          <p:pic>
            <p:nvPicPr>
              <p:cNvPr id="40" name="Ink 39">
                <a:extLst>
                  <a:ext uri="{FF2B5EF4-FFF2-40B4-BE49-F238E27FC236}">
                    <a16:creationId xmlns:a16="http://schemas.microsoft.com/office/drawing/2014/main" id="{B4338B79-9FD0-41A7-811B-1E0D82D49226}"/>
                  </a:ext>
                </a:extLst>
              </p:cNvPr>
              <p:cNvPicPr/>
              <p:nvPr/>
            </p:nvPicPr>
            <p:blipFill>
              <a:blip r:embed="rId12"/>
              <a:stretch>
                <a:fillRect/>
              </a:stretch>
            </p:blipFill>
            <p:spPr>
              <a:xfrm>
                <a:off x="6307219" y="3215160"/>
                <a:ext cx="2137680" cy="1619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Ink 43">
                <a:extLst>
                  <a:ext uri="{FF2B5EF4-FFF2-40B4-BE49-F238E27FC236}">
                    <a16:creationId xmlns:a16="http://schemas.microsoft.com/office/drawing/2014/main" id="{D28BDDA5-A998-4814-9A63-CA5AFF3DA4D7}"/>
                  </a:ext>
                </a:extLst>
              </p14:cNvPr>
              <p14:cNvContentPartPr/>
              <p14:nvPr/>
            </p14:nvContentPartPr>
            <p14:xfrm>
              <a:off x="6328459" y="3509640"/>
              <a:ext cx="2023200" cy="563040"/>
            </p14:xfrm>
          </p:contentPart>
        </mc:Choice>
        <mc:Fallback xmlns="">
          <p:pic>
            <p:nvPicPr>
              <p:cNvPr id="44" name="Ink 43">
                <a:extLst>
                  <a:ext uri="{FF2B5EF4-FFF2-40B4-BE49-F238E27FC236}">
                    <a16:creationId xmlns:a16="http://schemas.microsoft.com/office/drawing/2014/main" id="{D28BDDA5-A998-4814-9A63-CA5AFF3DA4D7}"/>
                  </a:ext>
                </a:extLst>
              </p:cNvPr>
              <p:cNvPicPr/>
              <p:nvPr/>
            </p:nvPicPr>
            <p:blipFill>
              <a:blip r:embed="rId14"/>
              <a:stretch>
                <a:fillRect/>
              </a:stretch>
            </p:blipFill>
            <p:spPr>
              <a:xfrm>
                <a:off x="6319459" y="3501000"/>
                <a:ext cx="2040840" cy="580680"/>
              </a:xfrm>
              <a:prstGeom prst="rect">
                <a:avLst/>
              </a:prstGeom>
            </p:spPr>
          </p:pic>
        </mc:Fallback>
      </mc:AlternateContent>
      <p:sp>
        <p:nvSpPr>
          <p:cNvPr id="2" name="Slide Number Placeholder 1">
            <a:extLst>
              <a:ext uri="{FF2B5EF4-FFF2-40B4-BE49-F238E27FC236}">
                <a16:creationId xmlns:a16="http://schemas.microsoft.com/office/drawing/2014/main" id="{07B76747-23FF-A2D5-9364-AF07EE65B644}"/>
              </a:ext>
            </a:extLst>
          </p:cNvPr>
          <p:cNvSpPr>
            <a:spLocks noGrp="1"/>
          </p:cNvSpPr>
          <p:nvPr>
            <p:ph type="sldNum" sz="quarter" idx="4"/>
          </p:nvPr>
        </p:nvSpPr>
        <p:spPr/>
        <p:txBody>
          <a:bodyPr/>
          <a:lstStyle/>
          <a:p>
            <a:pPr>
              <a:defRPr/>
            </a:pPr>
            <a:fld id="{A9CE67A1-BA7F-A74E-B5D7-615746DEEC2B}" type="slidenum">
              <a:rPr lang="en-US" smtClean="0"/>
              <a:pPr>
                <a:defRPr/>
              </a:pPr>
              <a:t>26</a:t>
            </a:fld>
            <a:endParaRPr lang="en-US" baseline="-11000" dirty="0"/>
          </a:p>
        </p:txBody>
      </p:sp>
    </p:spTree>
    <p:extLst>
      <p:ext uri="{BB962C8B-B14F-4D97-AF65-F5344CB8AC3E}">
        <p14:creationId xmlns:p14="http://schemas.microsoft.com/office/powerpoint/2010/main" val="73151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BD869E-6386-4ABE-A471-7F7128ADD7F2}"/>
              </a:ext>
            </a:extLst>
          </p:cNvPr>
          <p:cNvSpPr>
            <a:spLocks noGrp="1"/>
          </p:cNvSpPr>
          <p:nvPr>
            <p:ph idx="1"/>
          </p:nvPr>
        </p:nvSpPr>
        <p:spPr>
          <a:xfrm>
            <a:off x="355600" y="1066800"/>
            <a:ext cx="6680820" cy="4914900"/>
          </a:xfrm>
        </p:spPr>
        <p:txBody>
          <a:bodyPr/>
          <a:lstStyle/>
          <a:p>
            <a:r>
              <a:rPr lang="en-US" dirty="0"/>
              <a:t>Of course this exists… </a:t>
            </a:r>
            <a:r>
              <a:rPr lang="en-US" dirty="0">
                <a:hlinkClick r:id="rId2"/>
              </a:rPr>
              <a:t>https://elinux.org/images/f/f9/Petazzoni-device-tree-dummies_0.pdf</a:t>
            </a:r>
            <a:r>
              <a:rPr lang="en-US" dirty="0"/>
              <a:t> </a:t>
            </a:r>
          </a:p>
          <a:p>
            <a:pPr lvl="1"/>
            <a:r>
              <a:rPr lang="en-US" dirty="0"/>
              <a:t>And its YouTube companion: </a:t>
            </a:r>
            <a:r>
              <a:rPr lang="en-US" dirty="0">
                <a:hlinkClick r:id="rId3"/>
              </a:rPr>
              <a:t>https://www.youtube.com/watch?v=m_NyYEBxfn8</a:t>
            </a:r>
            <a:r>
              <a:rPr lang="en-US" dirty="0"/>
              <a:t> </a:t>
            </a:r>
          </a:p>
          <a:p>
            <a:r>
              <a:rPr lang="en-US" dirty="0"/>
              <a:t>Documented in driver’s wiki page, kernel source.</a:t>
            </a:r>
          </a:p>
          <a:p>
            <a:r>
              <a:rPr lang="en-US" dirty="0"/>
              <a:t>Kuiper pre-loaded with a plethora of examples.</a:t>
            </a:r>
          </a:p>
        </p:txBody>
      </p:sp>
      <p:sp>
        <p:nvSpPr>
          <p:cNvPr id="3" name="Title 2">
            <a:extLst>
              <a:ext uri="{FF2B5EF4-FFF2-40B4-BE49-F238E27FC236}">
                <a16:creationId xmlns:a16="http://schemas.microsoft.com/office/drawing/2014/main" id="{0465E2D5-CA24-48FC-8DE3-C4BDE8613AD9}"/>
              </a:ext>
            </a:extLst>
          </p:cNvPr>
          <p:cNvSpPr>
            <a:spLocks noGrp="1"/>
          </p:cNvSpPr>
          <p:nvPr>
            <p:ph type="title"/>
          </p:nvPr>
        </p:nvSpPr>
        <p:spPr/>
        <p:txBody>
          <a:bodyPr/>
          <a:lstStyle/>
          <a:p>
            <a:r>
              <a:rPr lang="en-US" dirty="0"/>
              <a:t>Device Trees: Digging deeper</a:t>
            </a:r>
          </a:p>
        </p:txBody>
      </p:sp>
      <p:sp>
        <p:nvSpPr>
          <p:cNvPr id="4" name="Footer Placeholder 3">
            <a:extLst>
              <a:ext uri="{FF2B5EF4-FFF2-40B4-BE49-F238E27FC236}">
                <a16:creationId xmlns:a16="http://schemas.microsoft.com/office/drawing/2014/main" id="{ABDBD0DB-D9C5-422A-97B0-F7541B09F498}"/>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71CAE424-B596-49FD-8A65-9247F25A9E05}"/>
              </a:ext>
            </a:extLst>
          </p:cNvPr>
          <p:cNvSpPr>
            <a:spLocks noGrp="1"/>
          </p:cNvSpPr>
          <p:nvPr>
            <p:ph type="dt" sz="half" idx="2"/>
          </p:nvPr>
        </p:nvSpPr>
        <p:spPr/>
        <p:txBody>
          <a:bodyPr/>
          <a:lstStyle/>
          <a:p>
            <a:fld id="{A671025D-FA1D-4F97-9F87-D72627ACA623}" type="datetime1">
              <a:rPr lang="en-US" smtClean="0"/>
              <a:t>9/23/2024</a:t>
            </a:fld>
            <a:endParaRPr lang="en-US"/>
          </a:p>
        </p:txBody>
      </p:sp>
      <p:pic>
        <p:nvPicPr>
          <p:cNvPr id="7" name="Picture 6">
            <a:extLst>
              <a:ext uri="{FF2B5EF4-FFF2-40B4-BE49-F238E27FC236}">
                <a16:creationId xmlns:a16="http://schemas.microsoft.com/office/drawing/2014/main" id="{7CC5E575-3EED-4AD9-8E4A-8B5C683F2283}"/>
              </a:ext>
            </a:extLst>
          </p:cNvPr>
          <p:cNvPicPr>
            <a:picLocks noChangeAspect="1"/>
          </p:cNvPicPr>
          <p:nvPr/>
        </p:nvPicPr>
        <p:blipFill>
          <a:blip r:embed="rId4"/>
          <a:stretch>
            <a:fillRect/>
          </a:stretch>
        </p:blipFill>
        <p:spPr>
          <a:xfrm>
            <a:off x="7542637" y="1066800"/>
            <a:ext cx="3711773" cy="4783873"/>
          </a:xfrm>
          <a:prstGeom prst="rect">
            <a:avLst/>
          </a:prstGeom>
        </p:spPr>
      </p:pic>
      <p:sp>
        <p:nvSpPr>
          <p:cNvPr id="6" name="Slide Number Placeholder 5">
            <a:extLst>
              <a:ext uri="{FF2B5EF4-FFF2-40B4-BE49-F238E27FC236}">
                <a16:creationId xmlns:a16="http://schemas.microsoft.com/office/drawing/2014/main" id="{02C64FFC-7673-4901-9CEB-1827BA430ADC}"/>
              </a:ext>
            </a:extLst>
          </p:cNvPr>
          <p:cNvSpPr>
            <a:spLocks noGrp="1"/>
          </p:cNvSpPr>
          <p:nvPr>
            <p:ph type="sldNum" sz="quarter" idx="4"/>
          </p:nvPr>
        </p:nvSpPr>
        <p:spPr/>
        <p:txBody>
          <a:bodyPr/>
          <a:lstStyle/>
          <a:p>
            <a:pPr>
              <a:defRPr/>
            </a:pPr>
            <a:fld id="{A9CE67A1-BA7F-A74E-B5D7-615746DEEC2B}" type="slidenum">
              <a:rPr lang="en-US" smtClean="0"/>
              <a:pPr>
                <a:defRPr/>
              </a:pPr>
              <a:t>27</a:t>
            </a:fld>
            <a:endParaRPr lang="en-US" baseline="-11000" dirty="0"/>
          </a:p>
        </p:txBody>
      </p:sp>
    </p:spTree>
    <p:extLst>
      <p:ext uri="{BB962C8B-B14F-4D97-AF65-F5344CB8AC3E}">
        <p14:creationId xmlns:p14="http://schemas.microsoft.com/office/powerpoint/2010/main" val="10984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a:xfrm>
            <a:off x="342900" y="219456"/>
            <a:ext cx="10287000" cy="470898"/>
          </a:xfrm>
        </p:spPr>
        <p:txBody>
          <a:bodyPr/>
          <a:lstStyle/>
          <a:p>
            <a:r>
              <a:rPr lang="en-US" dirty="0"/>
              <a:t>Toolbox item: Python environment</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9AB1FD09-A08F-481A-9122-8B8BF05ACE7C}" type="datetime1">
              <a:rPr lang="en-US" smtClean="0"/>
              <a:t>9/23/2024</a:t>
            </a:fld>
            <a:endParaRPr lang="en-US"/>
          </a:p>
        </p:txBody>
      </p:sp>
      <p:sp>
        <p:nvSpPr>
          <p:cNvPr id="6" name="CustomShape 2">
            <a:extLst>
              <a:ext uri="{FF2B5EF4-FFF2-40B4-BE49-F238E27FC236}">
                <a16:creationId xmlns:a16="http://schemas.microsoft.com/office/drawing/2014/main" id="{9C3ADC93-2F20-446A-B454-52E16AF967CA}"/>
              </a:ext>
            </a:extLst>
          </p:cNvPr>
          <p:cNvSpPr/>
          <p:nvPr/>
        </p:nvSpPr>
        <p:spPr>
          <a:xfrm>
            <a:off x="322631" y="597103"/>
            <a:ext cx="4598457" cy="1700930"/>
          </a:xfrm>
          <a:prstGeom prst="rect">
            <a:avLst/>
          </a:prstGeom>
          <a:noFill/>
          <a:ln>
            <a:noFill/>
          </a:ln>
        </p:spPr>
        <p:style>
          <a:lnRef idx="0">
            <a:scrgbClr r="0" g="0" b="0"/>
          </a:lnRef>
          <a:fillRef idx="0">
            <a:scrgbClr r="0" g="0" b="0"/>
          </a:fillRef>
          <a:effectRef idx="0">
            <a:scrgbClr r="0" g="0" b="0"/>
          </a:effectRef>
          <a:fontRef idx="minor"/>
        </p:style>
        <p:txBody>
          <a:bodyPr lIns="0" tIns="228600" rIns="0" bIns="0">
            <a:normAutofit fontScale="91000" lnSpcReduction="20000"/>
          </a:bodyPr>
          <a:lstStyle/>
          <a:p>
            <a:pPr marL="228600" marR="0" lvl="0" indent="-227880" algn="l" defTabSz="914400" rtl="0" eaLnBrk="1" fontAlgn="auto" latinLnBrk="0" hangingPunct="1">
              <a:lnSpc>
                <a:spcPct val="100000"/>
              </a:lnSpc>
              <a:spcBef>
                <a:spcPts val="1001"/>
              </a:spcBef>
              <a:spcAft>
                <a:spcPts val="0"/>
              </a:spcAft>
              <a:buClr>
                <a:srgbClr val="B1B3B3"/>
              </a:buClr>
              <a:buSzPct val="65000"/>
              <a:buFont typeface="Lucida Grande"/>
              <a:buChar char="►"/>
              <a:tabLst/>
              <a:defRPr/>
            </a:pPr>
            <a:r>
              <a:rPr kumimoji="0" lang="en-US" sz="1600" b="0" i="0" u="none" strike="noStrike" kern="1200" cap="none" spc="-1" normalizeH="0" baseline="0" noProof="0" dirty="0">
                <a:ln>
                  <a:noFill/>
                </a:ln>
                <a:solidFill>
                  <a:srgbClr val="000000"/>
                </a:solidFill>
                <a:effectLst/>
                <a:uLnTx/>
                <a:uFillTx/>
                <a:latin typeface="Arial"/>
                <a:ea typeface="+mn-ea"/>
                <a:cs typeface="+mn-cs"/>
              </a:rPr>
              <a:t>There are lots – largely a matter of preference.</a:t>
            </a:r>
          </a:p>
          <a:p>
            <a:pPr marL="685800" marR="0" lvl="1" indent="-227880" algn="l" defTabSz="914400" rtl="0" eaLnBrk="1" fontAlgn="auto" latinLnBrk="0" hangingPunct="1">
              <a:lnSpc>
                <a:spcPct val="100000"/>
              </a:lnSpc>
              <a:spcBef>
                <a:spcPts val="1001"/>
              </a:spcBef>
              <a:spcAft>
                <a:spcPts val="0"/>
              </a:spcAft>
              <a:buClr>
                <a:srgbClr val="B1B3B3"/>
              </a:buClr>
              <a:buSzPct val="65000"/>
              <a:buFont typeface="Lucida Grande"/>
              <a:buChar char="►"/>
              <a:tabLst/>
              <a:defRPr/>
            </a:pPr>
            <a:r>
              <a:rPr kumimoji="0" lang="en-US" sz="1600" b="0" i="0" u="none" strike="noStrike" kern="1200" cap="none" spc="-1" normalizeH="0" baseline="0" noProof="0" dirty="0">
                <a:ln>
                  <a:noFill/>
                </a:ln>
                <a:solidFill>
                  <a:srgbClr val="000000"/>
                </a:solidFill>
                <a:effectLst/>
                <a:uLnTx/>
                <a:uFillTx/>
                <a:latin typeface="Arial"/>
                <a:ea typeface="+mn-ea"/>
                <a:cs typeface="+mn-cs"/>
              </a:rPr>
              <a:t>Anaconda, but the cool kids use PyCharm</a:t>
            </a:r>
          </a:p>
          <a:p>
            <a:pPr marL="685800" marR="0" lvl="1" indent="-227880" algn="l" defTabSz="914400" rtl="0" eaLnBrk="1" fontAlgn="auto" latinLnBrk="0" hangingPunct="1">
              <a:lnSpc>
                <a:spcPct val="100000"/>
              </a:lnSpc>
              <a:spcBef>
                <a:spcPts val="1001"/>
              </a:spcBef>
              <a:spcAft>
                <a:spcPts val="0"/>
              </a:spcAft>
              <a:buClr>
                <a:srgbClr val="B1B3B3"/>
              </a:buClr>
              <a:buSzPct val="65000"/>
              <a:buFont typeface="Lucida Grande"/>
              <a:buChar char="►"/>
              <a:tabLst/>
              <a:defRPr/>
            </a:pPr>
            <a:r>
              <a:rPr kumimoji="0" lang="en-US" sz="1600" b="0" i="0" u="none" strike="noStrike" kern="1200" cap="none" spc="-1" normalizeH="0" baseline="0" noProof="0" dirty="0">
                <a:ln>
                  <a:noFill/>
                </a:ln>
                <a:solidFill>
                  <a:srgbClr val="000000"/>
                </a:solidFill>
                <a:effectLst/>
                <a:uLnTx/>
                <a:uFillTx/>
                <a:latin typeface="Arial"/>
                <a:ea typeface="+mn-ea"/>
                <a:cs typeface="+mn-cs"/>
              </a:rPr>
              <a:t>(The coolest kids use Microsoft </a:t>
            </a:r>
            <a:r>
              <a:rPr kumimoji="0" lang="en-US" sz="1600" b="0" i="0" u="none" strike="noStrike" kern="1200" cap="none" spc="-1" normalizeH="0" baseline="0" noProof="0" dirty="0" err="1">
                <a:ln>
                  <a:noFill/>
                </a:ln>
                <a:solidFill>
                  <a:srgbClr val="000000"/>
                </a:solidFill>
                <a:effectLst/>
                <a:uLnTx/>
                <a:uFillTx/>
                <a:latin typeface="Arial"/>
                <a:ea typeface="+mn-ea"/>
                <a:cs typeface="+mn-cs"/>
              </a:rPr>
              <a:t>VScode</a:t>
            </a:r>
            <a:r>
              <a:rPr kumimoji="0" lang="en-US" sz="1600" b="0" i="0" u="none" strike="noStrike" kern="1200" cap="none" spc="-1" normalizeH="0" baseline="0" noProof="0" dirty="0">
                <a:ln>
                  <a:noFill/>
                </a:ln>
                <a:solidFill>
                  <a:srgbClr val="000000"/>
                </a:solidFill>
                <a:effectLst/>
                <a:uLnTx/>
                <a:uFillTx/>
                <a:latin typeface="Arial"/>
                <a:ea typeface="+mn-ea"/>
                <a:cs typeface="+mn-cs"/>
              </a:rPr>
              <a:t>)</a:t>
            </a:r>
          </a:p>
          <a:p>
            <a:pPr marL="685800" marR="0" lvl="1" indent="-227880" algn="l" defTabSz="914400" rtl="0" eaLnBrk="1" fontAlgn="auto" latinLnBrk="0" hangingPunct="1">
              <a:lnSpc>
                <a:spcPct val="100000"/>
              </a:lnSpc>
              <a:spcBef>
                <a:spcPts val="1001"/>
              </a:spcBef>
              <a:spcAft>
                <a:spcPts val="0"/>
              </a:spcAft>
              <a:buClr>
                <a:srgbClr val="B1B3B3"/>
              </a:buClr>
              <a:buSzPct val="65000"/>
              <a:buFont typeface="Lucida Grande"/>
              <a:buChar char="►"/>
              <a:tabLst/>
              <a:defRPr/>
            </a:pPr>
            <a:r>
              <a:rPr kumimoji="0" lang="en-US" sz="1600" b="0" i="0" u="none" strike="noStrike" kern="1200" cap="none" spc="-1" normalizeH="0" baseline="0" noProof="0" dirty="0">
                <a:ln>
                  <a:noFill/>
                </a:ln>
                <a:solidFill>
                  <a:srgbClr val="000000"/>
                </a:solidFill>
                <a:effectLst/>
                <a:uLnTx/>
                <a:uFillTx/>
                <a:latin typeface="Arial"/>
                <a:ea typeface="+mn-ea"/>
                <a:cs typeface="+mn-cs"/>
              </a:rPr>
              <a:t>“raw” installation (Mac, Linux)</a:t>
            </a:r>
          </a:p>
          <a:p>
            <a:pPr marL="685800" marR="0" lvl="1" indent="-227880" algn="l" defTabSz="914400" rtl="0" eaLnBrk="1" fontAlgn="auto" latinLnBrk="0" hangingPunct="1">
              <a:lnSpc>
                <a:spcPct val="100000"/>
              </a:lnSpc>
              <a:spcBef>
                <a:spcPts val="1001"/>
              </a:spcBef>
              <a:spcAft>
                <a:spcPts val="0"/>
              </a:spcAft>
              <a:buClr>
                <a:srgbClr val="B1B3B3"/>
              </a:buClr>
              <a:buSzPct val="65000"/>
              <a:buFont typeface="Lucida Grande"/>
              <a:buChar char="►"/>
              <a:tabLst/>
              <a:defRPr/>
            </a:pPr>
            <a:r>
              <a:rPr kumimoji="0" lang="en-US" sz="1600" b="0" i="0" u="none" strike="noStrike" kern="1200" cap="none" spc="-1" normalizeH="0" baseline="0" noProof="0" dirty="0" err="1">
                <a:ln>
                  <a:noFill/>
                </a:ln>
                <a:solidFill>
                  <a:srgbClr val="000000"/>
                </a:solidFill>
                <a:effectLst/>
                <a:uLnTx/>
                <a:uFillTx/>
                <a:latin typeface="Arial"/>
                <a:ea typeface="+mn-ea"/>
                <a:cs typeface="+mn-cs"/>
              </a:rPr>
              <a:t>Jupyter</a:t>
            </a:r>
            <a:r>
              <a:rPr kumimoji="0" lang="en-US" sz="1600" b="0" i="0" u="none" strike="noStrike" kern="1200" cap="none" spc="-1" normalizeH="0" baseline="0" noProof="0" dirty="0">
                <a:ln>
                  <a:noFill/>
                </a:ln>
                <a:solidFill>
                  <a:srgbClr val="000000"/>
                </a:solidFill>
                <a:effectLst/>
                <a:uLnTx/>
                <a:uFillTx/>
                <a:latin typeface="Arial"/>
                <a:ea typeface="+mn-ea"/>
                <a:cs typeface="+mn-cs"/>
              </a:rPr>
              <a:t> Notebook</a:t>
            </a:r>
          </a:p>
        </p:txBody>
      </p:sp>
      <p:sp>
        <p:nvSpPr>
          <p:cNvPr id="7" name="CustomShape 2">
            <a:extLst>
              <a:ext uri="{FF2B5EF4-FFF2-40B4-BE49-F238E27FC236}">
                <a16:creationId xmlns:a16="http://schemas.microsoft.com/office/drawing/2014/main" id="{07E9A257-64E0-41A6-9B17-25387F22B7E1}"/>
              </a:ext>
            </a:extLst>
          </p:cNvPr>
          <p:cNvSpPr/>
          <p:nvPr/>
        </p:nvSpPr>
        <p:spPr>
          <a:xfrm>
            <a:off x="4897676" y="697744"/>
            <a:ext cx="4598457" cy="837360"/>
          </a:xfrm>
          <a:prstGeom prst="rect">
            <a:avLst/>
          </a:prstGeom>
          <a:noFill/>
          <a:ln>
            <a:noFill/>
          </a:ln>
        </p:spPr>
        <p:style>
          <a:lnRef idx="0">
            <a:scrgbClr r="0" g="0" b="0"/>
          </a:lnRef>
          <a:fillRef idx="0">
            <a:scrgbClr r="0" g="0" b="0"/>
          </a:fillRef>
          <a:effectRef idx="0">
            <a:scrgbClr r="0" g="0" b="0"/>
          </a:effectRef>
          <a:fontRef idx="minor"/>
        </p:style>
        <p:txBody>
          <a:bodyPr lIns="0" tIns="228600" rIns="0" bIns="0">
            <a:normAutofit fontScale="98500"/>
          </a:bodyPr>
          <a:lstStyle/>
          <a:p>
            <a:pPr marL="457920" marR="0" lvl="1" indent="0" algn="l" defTabSz="914400" rtl="0" eaLnBrk="1" fontAlgn="auto" latinLnBrk="0" hangingPunct="1">
              <a:lnSpc>
                <a:spcPct val="100000"/>
              </a:lnSpc>
              <a:spcBef>
                <a:spcPts val="1001"/>
              </a:spcBef>
              <a:spcAft>
                <a:spcPts val="0"/>
              </a:spcAft>
              <a:buClr>
                <a:srgbClr val="B1B3B3"/>
              </a:buClr>
              <a:buSzPct val="65000"/>
              <a:buFontTx/>
              <a:buNone/>
              <a:tabLst/>
              <a:defRPr/>
            </a:pPr>
            <a:r>
              <a:rPr kumimoji="0" lang="en-US" sz="1600" b="0" i="0" u="none" strike="noStrike" kern="1200" cap="none" spc="-1" normalizeH="0" baseline="0" noProof="0" dirty="0">
                <a:ln>
                  <a:noFill/>
                </a:ln>
                <a:solidFill>
                  <a:srgbClr val="000000"/>
                </a:solidFill>
                <a:effectLst/>
                <a:uLnTx/>
                <a:uFillTx/>
                <a:latin typeface="Arial"/>
                <a:ea typeface="+mn-ea"/>
                <a:cs typeface="+mn-cs"/>
              </a:rPr>
              <a:t>Too many choices? No problem! Kuiper comes with one (Thonny)</a:t>
            </a:r>
          </a:p>
          <a:p>
            <a:pPr marL="0" marR="0" lvl="0" indent="0" algn="l" defTabSz="914400" rtl="0" eaLnBrk="1" fontAlgn="auto" latinLnBrk="0" hangingPunct="1">
              <a:lnSpc>
                <a:spcPct val="100000"/>
              </a:lnSpc>
              <a:spcBef>
                <a:spcPts val="1001"/>
              </a:spcBef>
              <a:spcAft>
                <a:spcPts val="0"/>
              </a:spcAft>
              <a:buClrTx/>
              <a:buSzTx/>
              <a:buFontTx/>
              <a:buNone/>
              <a:tabLst/>
              <a:defRPr/>
            </a:pPr>
            <a:endParaRPr kumimoji="0" lang="en-US" sz="1600" b="0" i="0" u="none" strike="noStrike" kern="1200" cap="none" spc="-1" normalizeH="0" baseline="0" noProof="0" dirty="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C66D120F-13E9-4DB3-9265-0993FF0612B7}"/>
              </a:ext>
            </a:extLst>
          </p:cNvPr>
          <p:cNvPicPr>
            <a:picLocks noChangeAspect="1"/>
          </p:cNvPicPr>
          <p:nvPr/>
        </p:nvPicPr>
        <p:blipFill>
          <a:blip r:embed="rId3"/>
          <a:stretch>
            <a:fillRect/>
          </a:stretch>
        </p:blipFill>
        <p:spPr>
          <a:xfrm>
            <a:off x="634889" y="2388524"/>
            <a:ext cx="4237416" cy="4045071"/>
          </a:xfrm>
          <a:prstGeom prst="rect">
            <a:avLst/>
          </a:prstGeom>
        </p:spPr>
      </p:pic>
      <p:pic>
        <p:nvPicPr>
          <p:cNvPr id="9" name="Picture 8">
            <a:extLst>
              <a:ext uri="{FF2B5EF4-FFF2-40B4-BE49-F238E27FC236}">
                <a16:creationId xmlns:a16="http://schemas.microsoft.com/office/drawing/2014/main" id="{B432B101-4852-48E2-9226-572D6DA15E3E}"/>
              </a:ext>
            </a:extLst>
          </p:cNvPr>
          <p:cNvPicPr>
            <a:picLocks noChangeAspect="1"/>
          </p:cNvPicPr>
          <p:nvPr/>
        </p:nvPicPr>
        <p:blipFill>
          <a:blip r:embed="rId4"/>
          <a:stretch>
            <a:fillRect/>
          </a:stretch>
        </p:blipFill>
        <p:spPr>
          <a:xfrm>
            <a:off x="5372899" y="1535104"/>
            <a:ext cx="5688417" cy="4839296"/>
          </a:xfrm>
          <a:prstGeom prst="rect">
            <a:avLst/>
          </a:prstGeom>
        </p:spPr>
      </p:pic>
      <p:sp>
        <p:nvSpPr>
          <p:cNvPr id="2" name="Slide Number Placeholder 1">
            <a:extLst>
              <a:ext uri="{FF2B5EF4-FFF2-40B4-BE49-F238E27FC236}">
                <a16:creationId xmlns:a16="http://schemas.microsoft.com/office/drawing/2014/main" id="{974C0C97-1FDB-174C-A4D6-51816E57E410}"/>
              </a:ext>
            </a:extLst>
          </p:cNvPr>
          <p:cNvSpPr>
            <a:spLocks noGrp="1"/>
          </p:cNvSpPr>
          <p:nvPr>
            <p:ph type="sldNum" sz="quarter" idx="4"/>
          </p:nvPr>
        </p:nvSpPr>
        <p:spPr/>
        <p:txBody>
          <a:bodyPr/>
          <a:lstStyle/>
          <a:p>
            <a:pPr>
              <a:defRPr/>
            </a:pPr>
            <a:fld id="{A9CE67A1-BA7F-A74E-B5D7-615746DEEC2B}" type="slidenum">
              <a:rPr lang="en-US" smtClean="0"/>
              <a:pPr>
                <a:defRPr/>
              </a:pPr>
              <a:t>28</a:t>
            </a:fld>
            <a:endParaRPr lang="en-US" baseline="-11000" dirty="0"/>
          </a:p>
        </p:txBody>
      </p:sp>
    </p:spTree>
    <p:extLst>
      <p:ext uri="{BB962C8B-B14F-4D97-AF65-F5344CB8AC3E}">
        <p14:creationId xmlns:p14="http://schemas.microsoft.com/office/powerpoint/2010/main" val="21717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170998" y="864613"/>
            <a:ext cx="11968747" cy="2157663"/>
          </a:xfrm>
        </p:spPr>
        <p:txBody>
          <a:bodyPr>
            <a:normAutofit/>
          </a:bodyPr>
          <a:lstStyle/>
          <a:p>
            <a:r>
              <a:rPr lang="en-US" dirty="0"/>
              <a:t>Open Thonny from the start menu (Programming -&gt; Thonny)</a:t>
            </a:r>
          </a:p>
          <a:p>
            <a:r>
              <a:rPr lang="en-US" dirty="0"/>
              <a:t>&lt;&lt;</a:t>
            </a:r>
            <a:r>
              <a:rPr lang="en-US" dirty="0" err="1"/>
              <a:t>ToDo</a:t>
            </a:r>
            <a:r>
              <a:rPr lang="en-US" dirty="0"/>
              <a:t>: Hello, World!&gt;&gt;</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Refresher: Hello, World!</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ADF21D6F-691B-4B49-B904-0D01743D3F6B}" type="datetime1">
              <a:rPr lang="en-US" smtClean="0"/>
              <a:t>9/23/2024</a:t>
            </a:fld>
            <a:endParaRPr lang="en-US"/>
          </a:p>
        </p:txBody>
      </p:sp>
      <p:sp>
        <p:nvSpPr>
          <p:cNvPr id="6" name="Explosion: 14 Points 5">
            <a:extLst>
              <a:ext uri="{FF2B5EF4-FFF2-40B4-BE49-F238E27FC236}">
                <a16:creationId xmlns:a16="http://schemas.microsoft.com/office/drawing/2014/main" id="{3DA447FF-D2F0-4C44-B97C-0BC3046F9FFC}"/>
              </a:ext>
            </a:extLst>
          </p:cNvPr>
          <p:cNvSpPr/>
          <p:nvPr/>
        </p:nvSpPr>
        <p:spPr>
          <a:xfrm>
            <a:off x="10554628" y="5129561"/>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21E9F48-A0B5-4862-AC75-4B577CE062D0}"/>
              </a:ext>
            </a:extLst>
          </p:cNvPr>
          <p:cNvSpPr txBox="1"/>
          <p:nvPr/>
        </p:nvSpPr>
        <p:spPr>
          <a:xfrm>
            <a:off x="10883900" y="5699386"/>
            <a:ext cx="1143591" cy="369332"/>
          </a:xfrm>
          <a:prstGeom prst="rect">
            <a:avLst/>
          </a:prstGeom>
          <a:noFill/>
        </p:spPr>
        <p:txBody>
          <a:bodyPr wrap="square" rtlCol="0">
            <a:spAutoFit/>
          </a:bodyPr>
          <a:lstStyle/>
          <a:p>
            <a:r>
              <a:rPr lang="en-US" b="1" i="1" dirty="0">
                <a:solidFill>
                  <a:srgbClr val="00B050"/>
                </a:solidFill>
              </a:rPr>
              <a:t>Print Me</a:t>
            </a:r>
          </a:p>
        </p:txBody>
      </p:sp>
      <p:sp>
        <p:nvSpPr>
          <p:cNvPr id="8" name="Slide Number Placeholder 7">
            <a:extLst>
              <a:ext uri="{FF2B5EF4-FFF2-40B4-BE49-F238E27FC236}">
                <a16:creationId xmlns:a16="http://schemas.microsoft.com/office/drawing/2014/main" id="{CD295929-0E8E-CD69-02AE-A88A76C0D791}"/>
              </a:ext>
            </a:extLst>
          </p:cNvPr>
          <p:cNvSpPr>
            <a:spLocks noGrp="1"/>
          </p:cNvSpPr>
          <p:nvPr>
            <p:ph type="sldNum" sz="quarter" idx="4"/>
          </p:nvPr>
        </p:nvSpPr>
        <p:spPr/>
        <p:txBody>
          <a:bodyPr/>
          <a:lstStyle/>
          <a:p>
            <a:pPr>
              <a:defRPr/>
            </a:pPr>
            <a:fld id="{A9CE67A1-BA7F-A74E-B5D7-615746DEEC2B}" type="slidenum">
              <a:rPr lang="en-US" smtClean="0"/>
              <a:pPr>
                <a:defRPr/>
              </a:pPr>
              <a:t>29</a:t>
            </a:fld>
            <a:endParaRPr lang="en-US" baseline="-11000" dirty="0"/>
          </a:p>
        </p:txBody>
      </p:sp>
    </p:spTree>
    <p:extLst>
      <p:ext uri="{BB962C8B-B14F-4D97-AF65-F5344CB8AC3E}">
        <p14:creationId xmlns:p14="http://schemas.microsoft.com/office/powerpoint/2010/main" val="177916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ADAC4A-0A24-44E5-B077-86DD42FB6819}"/>
              </a:ext>
            </a:extLst>
          </p:cNvPr>
          <p:cNvSpPr>
            <a:spLocks noGrp="1"/>
          </p:cNvSpPr>
          <p:nvPr>
            <p:ph idx="1"/>
          </p:nvPr>
        </p:nvSpPr>
        <p:spPr>
          <a:xfrm>
            <a:off x="355600" y="1038385"/>
            <a:ext cx="10274300" cy="5207431"/>
          </a:xfrm>
        </p:spPr>
        <p:txBody>
          <a:bodyPr>
            <a:normAutofit fontScale="70000" lnSpcReduction="20000"/>
          </a:bodyPr>
          <a:lstStyle/>
          <a:p>
            <a:r>
              <a:rPr lang="en-US" dirty="0"/>
              <a:t>If you’ve never touched Python before, head straight to </a:t>
            </a:r>
            <a:r>
              <a:rPr lang="en-US" b="1" dirty="0"/>
              <a:t>learnpython.org </a:t>
            </a:r>
            <a:r>
              <a:rPr lang="en-US" dirty="0"/>
              <a:t>and go through the “Learn the Basics” lessons. Now. Seriously. It doesn’t get any easier than this, programs actually run, but in the browser, no installation necessary.</a:t>
            </a:r>
          </a:p>
          <a:p>
            <a:r>
              <a:rPr lang="en-US" dirty="0"/>
              <a:t>If you prefer paper, </a:t>
            </a:r>
            <a:r>
              <a:rPr lang="en-US" b="1" u="sng" dirty="0"/>
              <a:t>Python for Kids </a:t>
            </a:r>
            <a:r>
              <a:rPr lang="en-US" dirty="0"/>
              <a:t>by Jason R. Briggs is surprisingly good for adults, too.</a:t>
            </a:r>
          </a:p>
          <a:p>
            <a:r>
              <a:rPr lang="en-US" dirty="0"/>
              <a:t>As usual, Google, YouTube, Udemy, etc. are your friends. Find something that suits your style.</a:t>
            </a:r>
          </a:p>
          <a:p>
            <a:endParaRPr lang="en-US" dirty="0"/>
          </a:p>
          <a:p>
            <a:r>
              <a:rPr lang="en-US" dirty="0"/>
              <a:t>Get either an ADALM2000 or ADALM Pluto, follow installation directions.</a:t>
            </a:r>
          </a:p>
          <a:p>
            <a:pPr lvl="1"/>
            <a:r>
              <a:rPr lang="en-US" dirty="0"/>
              <a:t>Install Putty (</a:t>
            </a:r>
            <a:r>
              <a:rPr lang="en-US" dirty="0">
                <a:hlinkClick r:id="rId3"/>
              </a:rPr>
              <a:t>https://www.putty.org/</a:t>
            </a:r>
            <a:r>
              <a:rPr lang="en-US" dirty="0"/>
              <a:t> ) or your favorite terminal, log into 192.168.2.1 (user: root pw: analog)</a:t>
            </a:r>
          </a:p>
          <a:p>
            <a:pPr lvl="1"/>
            <a:r>
              <a:rPr lang="en-US" dirty="0"/>
              <a:t>Run </a:t>
            </a:r>
            <a:r>
              <a:rPr lang="en-US" dirty="0" err="1"/>
              <a:t>iio_info</a:t>
            </a:r>
            <a:r>
              <a:rPr lang="en-US" dirty="0"/>
              <a:t> and observe.</a:t>
            </a:r>
          </a:p>
          <a:p>
            <a:pPr lvl="1"/>
            <a:r>
              <a:rPr lang="en-US" dirty="0"/>
              <a:t>Run “</a:t>
            </a:r>
            <a:r>
              <a:rPr lang="en-US" b="1" dirty="0">
                <a:latin typeface="Courier New" panose="02070309020205020404" pitchFamily="49" charset="0"/>
              </a:rPr>
              <a:t>ps | grep </a:t>
            </a:r>
            <a:r>
              <a:rPr lang="en-US" b="1" dirty="0" err="1">
                <a:latin typeface="Courier New" panose="02070309020205020404" pitchFamily="49" charset="0"/>
              </a:rPr>
              <a:t>iiod</a:t>
            </a:r>
            <a:r>
              <a:rPr lang="en-US" dirty="0"/>
              <a:t>” to see the thing that lets you connect remotely</a:t>
            </a:r>
          </a:p>
          <a:p>
            <a:pPr lvl="1"/>
            <a:r>
              <a:rPr lang="en-US" dirty="0"/>
              <a:t>On your local machine, open a command prompt, run “</a:t>
            </a:r>
            <a:r>
              <a:rPr lang="en-US" b="1" dirty="0" err="1">
                <a:latin typeface="Courier New" panose="02070309020205020404" pitchFamily="49" charset="0"/>
                <a:cs typeface="Courier New" panose="02070309020205020404" pitchFamily="49" charset="0"/>
              </a:rPr>
              <a:t>iio_info</a:t>
            </a:r>
            <a:r>
              <a:rPr lang="en-US" dirty="0"/>
              <a:t>” and watch it fail</a:t>
            </a:r>
          </a:p>
          <a:p>
            <a:pPr lvl="1"/>
            <a:r>
              <a:rPr lang="en-US" dirty="0"/>
              <a:t>Run “</a:t>
            </a:r>
            <a:r>
              <a:rPr lang="en-US" b="1" dirty="0" err="1">
                <a:latin typeface="Courier New" panose="02070309020205020404" pitchFamily="49" charset="0"/>
                <a:cs typeface="Courier New" panose="02070309020205020404" pitchFamily="49" charset="0"/>
              </a:rPr>
              <a:t>iio_info</a:t>
            </a:r>
            <a:r>
              <a:rPr lang="en-US" b="1" dirty="0">
                <a:latin typeface="Courier New" panose="02070309020205020404" pitchFamily="49" charset="0"/>
                <a:cs typeface="Courier New" panose="02070309020205020404" pitchFamily="49" charset="0"/>
              </a:rPr>
              <a:t> –n 192.168.2.1</a:t>
            </a:r>
            <a:r>
              <a:rPr lang="en-US" dirty="0"/>
              <a:t>” and compare!</a:t>
            </a:r>
          </a:p>
          <a:p>
            <a:endParaRPr lang="en-US" dirty="0"/>
          </a:p>
          <a:p>
            <a:r>
              <a:rPr lang="en-US" dirty="0"/>
              <a:t>Public writeup of related tutorials:</a:t>
            </a:r>
          </a:p>
          <a:p>
            <a:pPr lvl="1"/>
            <a:r>
              <a:rPr lang="en-US" dirty="0">
                <a:hlinkClick r:id="rId4"/>
              </a:rPr>
              <a:t>https://wiki.analog.com/university/labs/software/iio_intro_toolbox</a:t>
            </a:r>
            <a:r>
              <a:rPr lang="en-US" dirty="0"/>
              <a:t> </a:t>
            </a:r>
          </a:p>
          <a:p>
            <a:pPr lvl="1"/>
            <a:r>
              <a:rPr lang="en-US" dirty="0">
                <a:hlinkClick r:id="rId5"/>
              </a:rPr>
              <a:t>https://wiki.analog.com/university/labs/software/precision_adc_toolbox</a:t>
            </a:r>
            <a:r>
              <a:rPr lang="en-US" dirty="0"/>
              <a:t> </a:t>
            </a:r>
          </a:p>
          <a:p>
            <a:r>
              <a:rPr lang="en-US" dirty="0"/>
              <a:t>This session will also be written up this way.</a:t>
            </a:r>
          </a:p>
          <a:p>
            <a:endParaRPr lang="en-US" dirty="0"/>
          </a:p>
        </p:txBody>
      </p:sp>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Recommended Preparation</a:t>
            </a:r>
          </a:p>
        </p:txBody>
      </p:sp>
      <p:pic>
        <p:nvPicPr>
          <p:cNvPr id="6" name="Picture 5">
            <a:extLst>
              <a:ext uri="{FF2B5EF4-FFF2-40B4-BE49-F238E27FC236}">
                <a16:creationId xmlns:a16="http://schemas.microsoft.com/office/drawing/2014/main" id="{499066DB-BC11-45FB-9083-C4067377F93E}"/>
              </a:ext>
            </a:extLst>
          </p:cNvPr>
          <p:cNvPicPr>
            <a:picLocks noChangeAspect="1"/>
          </p:cNvPicPr>
          <p:nvPr/>
        </p:nvPicPr>
        <p:blipFill>
          <a:blip r:embed="rId6"/>
          <a:stretch>
            <a:fillRect/>
          </a:stretch>
        </p:blipFill>
        <p:spPr>
          <a:xfrm>
            <a:off x="10781280" y="2355450"/>
            <a:ext cx="1276350" cy="1685925"/>
          </a:xfrm>
          <a:prstGeom prst="rect">
            <a:avLst/>
          </a:prstGeom>
        </p:spPr>
      </p:pic>
      <p:pic>
        <p:nvPicPr>
          <p:cNvPr id="7" name="Picture 4" descr="ADALM2000">
            <a:extLst>
              <a:ext uri="{FF2B5EF4-FFF2-40B4-BE49-F238E27FC236}">
                <a16:creationId xmlns:a16="http://schemas.microsoft.com/office/drawing/2014/main" id="{30FB1D43-51EE-4DBC-8B0B-5177B4F654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6962" y="4536675"/>
            <a:ext cx="3162795" cy="191452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a:extLst>
              <a:ext uri="{FF2B5EF4-FFF2-40B4-BE49-F238E27FC236}">
                <a16:creationId xmlns:a16="http://schemas.microsoft.com/office/drawing/2014/main" id="{BB4AEBE2-532B-DCB7-70F9-04C021297BD5}"/>
              </a:ext>
            </a:extLst>
          </p:cNvPr>
          <p:cNvSpPr>
            <a:spLocks noGrp="1"/>
          </p:cNvSpPr>
          <p:nvPr>
            <p:ph type="ftr" sz="quarter" idx="3"/>
          </p:nvPr>
        </p:nvSpPr>
        <p:spPr>
          <a:xfrm>
            <a:off x="342900" y="6616018"/>
            <a:ext cx="8059640" cy="241982"/>
          </a:xfrm>
        </p:spPr>
        <p:txBody>
          <a:bodyPr/>
          <a:lstStyle/>
          <a:p>
            <a:r>
              <a:rPr lang="en-US" dirty="0"/>
              <a:t>©2023 Analog Devices, Inc. All rights reserved.</a:t>
            </a:r>
          </a:p>
        </p:txBody>
      </p:sp>
      <p:sp>
        <p:nvSpPr>
          <p:cNvPr id="9" name="Date Placeholder 8">
            <a:extLst>
              <a:ext uri="{FF2B5EF4-FFF2-40B4-BE49-F238E27FC236}">
                <a16:creationId xmlns:a16="http://schemas.microsoft.com/office/drawing/2014/main" id="{CAB100C9-D7A8-773C-30CA-145609327DE7}"/>
              </a:ext>
            </a:extLst>
          </p:cNvPr>
          <p:cNvSpPr>
            <a:spLocks noGrp="1"/>
          </p:cNvSpPr>
          <p:nvPr>
            <p:ph type="dt" sz="half" idx="2"/>
          </p:nvPr>
        </p:nvSpPr>
        <p:spPr/>
        <p:txBody>
          <a:bodyPr/>
          <a:lstStyle/>
          <a:p>
            <a:fld id="{269D851E-A2A1-4C1A-9C2C-8EA751D00C70}" type="datetime1">
              <a:rPr lang="en-US" smtClean="0"/>
              <a:t>9/23/2024</a:t>
            </a:fld>
            <a:endParaRPr lang="en-US" dirty="0"/>
          </a:p>
        </p:txBody>
      </p:sp>
      <p:sp>
        <p:nvSpPr>
          <p:cNvPr id="10" name="Slide Number Placeholder 9">
            <a:extLst>
              <a:ext uri="{FF2B5EF4-FFF2-40B4-BE49-F238E27FC236}">
                <a16:creationId xmlns:a16="http://schemas.microsoft.com/office/drawing/2014/main" id="{396AD7DD-CDC3-F8ED-283D-9F706E44DFE2}"/>
              </a:ext>
            </a:extLst>
          </p:cNvPr>
          <p:cNvSpPr>
            <a:spLocks noGrp="1"/>
          </p:cNvSpPr>
          <p:nvPr>
            <p:ph type="sldNum" sz="quarter" idx="4"/>
          </p:nvPr>
        </p:nvSpPr>
        <p:spPr/>
        <p:txBody>
          <a:bodyPr/>
          <a:lstStyle/>
          <a:p>
            <a:pPr>
              <a:defRPr/>
            </a:pPr>
            <a:fld id="{A9CE67A1-BA7F-A74E-B5D7-615746DEEC2B}" type="slidenum">
              <a:rPr lang="en-US" smtClean="0"/>
              <a:pPr>
                <a:defRPr/>
              </a:pPr>
              <a:t>3</a:t>
            </a:fld>
            <a:endParaRPr lang="en-US" baseline="-11000" dirty="0"/>
          </a:p>
        </p:txBody>
      </p:sp>
    </p:spTree>
    <p:extLst>
      <p:ext uri="{BB962C8B-B14F-4D97-AF65-F5344CB8AC3E}">
        <p14:creationId xmlns:p14="http://schemas.microsoft.com/office/powerpoint/2010/main" val="99708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a:xfrm>
            <a:off x="342900" y="219456"/>
            <a:ext cx="10287000" cy="470898"/>
          </a:xfrm>
        </p:spPr>
        <p:txBody>
          <a:bodyPr/>
          <a:lstStyle/>
          <a:p>
            <a:r>
              <a:rPr lang="en-US" sz="3600" b="0" strike="noStrike" spc="-1" dirty="0">
                <a:solidFill>
                  <a:srgbClr val="0067B9"/>
                </a:solidFill>
                <a:latin typeface="Arial"/>
              </a:rPr>
              <a:t>Toolbox Item:</a:t>
            </a:r>
            <a:endParaRPr lang="en-US" dirty="0"/>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3249D562-2E1E-44EE-B912-B454364A8AC3}" type="datetime1">
              <a:rPr lang="en-US" smtClean="0"/>
              <a:t>9/23/2024</a:t>
            </a:fld>
            <a:endParaRPr lang="en-US"/>
          </a:p>
        </p:txBody>
      </p:sp>
      <p:pic>
        <p:nvPicPr>
          <p:cNvPr id="6" name="Picture 2">
            <a:extLst>
              <a:ext uri="{FF2B5EF4-FFF2-40B4-BE49-F238E27FC236}">
                <a16:creationId xmlns:a16="http://schemas.microsoft.com/office/drawing/2014/main" id="{90C0B43E-2849-444B-AF2D-406B8B62E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180" y="690354"/>
            <a:ext cx="3137661" cy="1092465"/>
          </a:xfrm>
          <a:prstGeom prst="rect">
            <a:avLst/>
          </a:prstGeom>
          <a:noFill/>
          <a:extLst>
            <a:ext uri="{909E8E84-426E-40DD-AFC4-6F175D3DCCD1}">
              <a14:hiddenFill xmlns:a14="http://schemas.microsoft.com/office/drawing/2010/main">
                <a:solidFill>
                  <a:srgbClr val="FFFFFF"/>
                </a:solidFill>
              </a14:hiddenFill>
            </a:ext>
          </a:extLst>
        </p:spPr>
      </p:pic>
      <p:sp>
        <p:nvSpPr>
          <p:cNvPr id="7" name="CustomShape 2">
            <a:extLst>
              <a:ext uri="{FF2B5EF4-FFF2-40B4-BE49-F238E27FC236}">
                <a16:creationId xmlns:a16="http://schemas.microsoft.com/office/drawing/2014/main" id="{0C9223A6-0C89-4A20-BAE5-C07B018F709D}"/>
              </a:ext>
            </a:extLst>
          </p:cNvPr>
          <p:cNvSpPr/>
          <p:nvPr/>
        </p:nvSpPr>
        <p:spPr>
          <a:xfrm>
            <a:off x="324900" y="1383989"/>
            <a:ext cx="5912640" cy="4473886"/>
          </a:xfrm>
          <a:prstGeom prst="rect">
            <a:avLst/>
          </a:prstGeom>
          <a:noFill/>
          <a:ln>
            <a:noFill/>
          </a:ln>
        </p:spPr>
        <p:style>
          <a:lnRef idx="0">
            <a:scrgbClr r="0" g="0" b="0"/>
          </a:lnRef>
          <a:fillRef idx="0">
            <a:scrgbClr r="0" g="0" b="0"/>
          </a:fillRef>
          <a:effectRef idx="0">
            <a:scrgbClr r="0" g="0" b="0"/>
          </a:effectRef>
          <a:fontRef idx="minor"/>
        </p:style>
        <p:txBody>
          <a:bodyPr lIns="0" tIns="228600" rIns="0" bIns="0">
            <a:normAutofit fontScale="98500" lnSpcReduction="10000"/>
          </a:bodyPr>
          <a:lstStyle/>
          <a:p>
            <a:pPr marL="228600" indent="-227880">
              <a:lnSpc>
                <a:spcPct val="100000"/>
              </a:lnSpc>
              <a:spcBef>
                <a:spcPts val="1001"/>
              </a:spcBef>
              <a:buClr>
                <a:srgbClr val="B1B3B3"/>
              </a:buClr>
              <a:buSzPct val="65000"/>
              <a:buFont typeface="Lucida Grande"/>
              <a:buChar char="►"/>
            </a:pPr>
            <a:r>
              <a:rPr lang="en-US" sz="1600" spc="-1" dirty="0">
                <a:solidFill>
                  <a:srgbClr val="000000"/>
                </a:solidFill>
                <a:latin typeface="+mj-lt"/>
              </a:rPr>
              <a:t>From the </a:t>
            </a:r>
            <a:r>
              <a:rPr lang="en-US" sz="1600" spc="-1" dirty="0" err="1">
                <a:solidFill>
                  <a:srgbClr val="000000"/>
                </a:solidFill>
                <a:latin typeface="+mj-lt"/>
              </a:rPr>
              <a:t>Github</a:t>
            </a:r>
            <a:r>
              <a:rPr lang="en-US" sz="1600" spc="-1" dirty="0">
                <a:solidFill>
                  <a:srgbClr val="000000"/>
                </a:solidFill>
                <a:latin typeface="+mj-lt"/>
              </a:rPr>
              <a:t> Readme:</a:t>
            </a:r>
          </a:p>
          <a:p>
            <a:pPr marL="720">
              <a:lnSpc>
                <a:spcPct val="100000"/>
              </a:lnSpc>
              <a:spcBef>
                <a:spcPts val="1001"/>
              </a:spcBef>
              <a:buClr>
                <a:srgbClr val="B1B3B3"/>
              </a:buClr>
              <a:buSzPct val="65000"/>
            </a:pPr>
            <a:r>
              <a:rPr lang="en-US" sz="1600" b="1" i="1" spc="-1" dirty="0">
                <a:solidFill>
                  <a:srgbClr val="000000"/>
                </a:solidFill>
                <a:latin typeface="+mj-lt"/>
              </a:rPr>
              <a:t>“</a:t>
            </a:r>
            <a:r>
              <a:rPr lang="en-US" b="1" i="1" dirty="0">
                <a:latin typeface="+mj-lt"/>
              </a:rPr>
              <a:t>pyadi-iio is a python abstraction module for ADI hardware with IIO drivers to make them easier to use.</a:t>
            </a:r>
            <a:r>
              <a:rPr lang="en-US" sz="1600" b="1" i="1" spc="-1" dirty="0">
                <a:solidFill>
                  <a:srgbClr val="000000"/>
                </a:solidFill>
                <a:latin typeface="+mj-lt"/>
              </a:rPr>
              <a:t>”</a:t>
            </a:r>
          </a:p>
          <a:p>
            <a:pPr marL="228600" indent="-227880">
              <a:lnSpc>
                <a:spcPct val="100000"/>
              </a:lnSpc>
              <a:spcBef>
                <a:spcPts val="1001"/>
              </a:spcBef>
              <a:buClr>
                <a:srgbClr val="B1B3B3"/>
              </a:buClr>
              <a:buSzPct val="65000"/>
              <a:buFont typeface="Lucida Grande"/>
              <a:buChar char="►"/>
            </a:pPr>
            <a:r>
              <a:rPr lang="en-US" sz="1600" spc="-1" dirty="0">
                <a:solidFill>
                  <a:srgbClr val="000000"/>
                </a:solidFill>
                <a:latin typeface="+mj-lt"/>
              </a:rPr>
              <a:t>What pyadi-iio does for us – abstracts the gory details and “goofiness” of </a:t>
            </a:r>
            <a:r>
              <a:rPr lang="en-US" sz="1600" spc="-1" dirty="0" err="1">
                <a:solidFill>
                  <a:srgbClr val="000000"/>
                </a:solidFill>
                <a:latin typeface="+mj-lt"/>
              </a:rPr>
              <a:t>libiio</a:t>
            </a:r>
            <a:r>
              <a:rPr lang="en-US" sz="1600" spc="-1" dirty="0">
                <a:solidFill>
                  <a:srgbClr val="000000"/>
                </a:solidFill>
                <a:latin typeface="+mj-lt"/>
              </a:rPr>
              <a:t>, leaving us with a clean, Pythonic interface to our part.</a:t>
            </a:r>
          </a:p>
          <a:p>
            <a:pPr marL="228600" indent="-227880">
              <a:lnSpc>
                <a:spcPct val="100000"/>
              </a:lnSpc>
              <a:spcBef>
                <a:spcPts val="1001"/>
              </a:spcBef>
              <a:buClr>
                <a:srgbClr val="B1B3B3"/>
              </a:buClr>
              <a:buSzPct val="65000"/>
              <a:buFont typeface="Lucida Grande"/>
              <a:buChar char="►"/>
            </a:pPr>
            <a:r>
              <a:rPr lang="en-US" sz="1600" spc="-1" dirty="0">
                <a:solidFill>
                  <a:srgbClr val="000000"/>
                </a:solidFill>
                <a:latin typeface="+mj-lt"/>
              </a:rPr>
              <a:t>“glue layer” between </a:t>
            </a:r>
            <a:r>
              <a:rPr lang="en-US" sz="1600" spc="-1" dirty="0" err="1">
                <a:solidFill>
                  <a:srgbClr val="000000"/>
                </a:solidFill>
                <a:latin typeface="+mj-lt"/>
              </a:rPr>
              <a:t>iio</a:t>
            </a:r>
            <a:r>
              <a:rPr lang="en-US" sz="1600" spc="-1" dirty="0">
                <a:solidFill>
                  <a:srgbClr val="000000"/>
                </a:solidFill>
                <a:latin typeface="+mj-lt"/>
              </a:rPr>
              <a:t> (which has a bit of a learning curve) and doing something useful</a:t>
            </a:r>
          </a:p>
          <a:p>
            <a:pPr marL="228600" indent="-227880">
              <a:lnSpc>
                <a:spcPct val="100000"/>
              </a:lnSpc>
              <a:spcBef>
                <a:spcPts val="1001"/>
              </a:spcBef>
              <a:buClr>
                <a:srgbClr val="B1B3B3"/>
              </a:buClr>
              <a:buSzPct val="65000"/>
              <a:buFont typeface="Lucida Grande"/>
              <a:buChar char="►"/>
            </a:pPr>
            <a:r>
              <a:rPr lang="en-US" sz="1600" b="0" strike="noStrike" spc="-1" dirty="0">
                <a:solidFill>
                  <a:srgbClr val="000000"/>
                </a:solidFill>
                <a:latin typeface="+mj-lt"/>
              </a:rPr>
              <a:t>Pre-installed on ADI </a:t>
            </a:r>
            <a:r>
              <a:rPr lang="en-US" sz="1600" spc="-1" dirty="0">
                <a:solidFill>
                  <a:srgbClr val="000000"/>
                </a:solidFill>
                <a:latin typeface="+mj-lt"/>
              </a:rPr>
              <a:t>Kuiper Linux</a:t>
            </a:r>
          </a:p>
          <a:p>
            <a:pPr marL="228600" indent="-227880">
              <a:lnSpc>
                <a:spcPct val="100000"/>
              </a:lnSpc>
              <a:spcBef>
                <a:spcPts val="1001"/>
              </a:spcBef>
              <a:buClr>
                <a:srgbClr val="B1B3B3"/>
              </a:buClr>
              <a:buSzPct val="65000"/>
              <a:buFont typeface="Lucida Grande"/>
              <a:buChar char="►"/>
            </a:pPr>
            <a:endParaRPr lang="en-US" sz="1600" b="0" strike="noStrike" spc="-1" dirty="0">
              <a:solidFill>
                <a:srgbClr val="000000"/>
              </a:solidFill>
              <a:latin typeface="+mj-lt"/>
            </a:endParaRPr>
          </a:p>
          <a:p>
            <a:pPr marL="228600" indent="-227880">
              <a:lnSpc>
                <a:spcPct val="100000"/>
              </a:lnSpc>
              <a:spcBef>
                <a:spcPts val="1001"/>
              </a:spcBef>
              <a:buClr>
                <a:srgbClr val="B1B3B3"/>
              </a:buClr>
              <a:buSzPct val="65000"/>
              <a:buFont typeface="Lucida Grande"/>
              <a:buChar char="►"/>
            </a:pPr>
            <a:endParaRPr lang="en-US" sz="1600" spc="-1" dirty="0">
              <a:solidFill>
                <a:srgbClr val="000000"/>
              </a:solidFill>
              <a:latin typeface="+mj-lt"/>
            </a:endParaRPr>
          </a:p>
          <a:p>
            <a:pPr marL="720">
              <a:lnSpc>
                <a:spcPct val="100000"/>
              </a:lnSpc>
              <a:spcBef>
                <a:spcPts val="1001"/>
              </a:spcBef>
              <a:buClr>
                <a:srgbClr val="B1B3B3"/>
              </a:buClr>
              <a:buSzPct val="65000"/>
            </a:pPr>
            <a:r>
              <a:rPr lang="en-US" sz="1600" b="0" strike="noStrike" spc="-1" dirty="0">
                <a:solidFill>
                  <a:srgbClr val="000000"/>
                </a:solidFill>
                <a:latin typeface="+mj-lt"/>
              </a:rPr>
              <a:t>It </a:t>
            </a:r>
            <a:r>
              <a:rPr lang="en-US" sz="1600" spc="-1" dirty="0">
                <a:solidFill>
                  <a:srgbClr val="000000"/>
                </a:solidFill>
                <a:latin typeface="+mj-lt"/>
              </a:rPr>
              <a:t>is hard to overstate just how powerful pyadi-iio is. Coupled with NumPy / SciPy and other modules, it’s ridiculously easy to throw together simple data generation, capture, and analysis scripts.</a:t>
            </a:r>
            <a:endParaRPr lang="en-US" sz="1600" b="0" strike="noStrike" spc="-1" dirty="0">
              <a:latin typeface="+mj-lt"/>
            </a:endParaRPr>
          </a:p>
        </p:txBody>
      </p:sp>
      <p:pic>
        <p:nvPicPr>
          <p:cNvPr id="8" name="Picture 7">
            <a:extLst>
              <a:ext uri="{FF2B5EF4-FFF2-40B4-BE49-F238E27FC236}">
                <a16:creationId xmlns:a16="http://schemas.microsoft.com/office/drawing/2014/main" id="{9B53FE62-FFC7-43FE-8600-93A846FBA994}"/>
              </a:ext>
            </a:extLst>
          </p:cNvPr>
          <p:cNvPicPr>
            <a:picLocks noChangeAspect="1"/>
          </p:cNvPicPr>
          <p:nvPr/>
        </p:nvPicPr>
        <p:blipFill>
          <a:blip r:embed="rId4"/>
          <a:stretch>
            <a:fillRect/>
          </a:stretch>
        </p:blipFill>
        <p:spPr>
          <a:xfrm>
            <a:off x="7043381" y="2728416"/>
            <a:ext cx="4823719" cy="1834018"/>
          </a:xfrm>
          <a:prstGeom prst="rect">
            <a:avLst/>
          </a:prstGeom>
        </p:spPr>
      </p:pic>
      <p:sp>
        <p:nvSpPr>
          <p:cNvPr id="9" name="TextBox 8">
            <a:extLst>
              <a:ext uri="{FF2B5EF4-FFF2-40B4-BE49-F238E27FC236}">
                <a16:creationId xmlns:a16="http://schemas.microsoft.com/office/drawing/2014/main" id="{8B9B05BF-3C6C-46B7-851F-83303867C514}"/>
              </a:ext>
            </a:extLst>
          </p:cNvPr>
          <p:cNvSpPr txBox="1"/>
          <p:nvPr/>
        </p:nvSpPr>
        <p:spPr>
          <a:xfrm>
            <a:off x="7524776" y="1858104"/>
            <a:ext cx="3618898" cy="646331"/>
          </a:xfrm>
          <a:prstGeom prst="rect">
            <a:avLst/>
          </a:prstGeom>
          <a:noFill/>
        </p:spPr>
        <p:txBody>
          <a:bodyPr wrap="square" rtlCol="0">
            <a:spAutoFit/>
          </a:bodyPr>
          <a:lstStyle/>
          <a:p>
            <a:r>
              <a:rPr lang="en-US" dirty="0"/>
              <a:t>Grab a chunk of data from an SDR chip in three** lines of code:</a:t>
            </a:r>
          </a:p>
        </p:txBody>
      </p:sp>
      <p:sp>
        <p:nvSpPr>
          <p:cNvPr id="10" name="TextBox 9">
            <a:extLst>
              <a:ext uri="{FF2B5EF4-FFF2-40B4-BE49-F238E27FC236}">
                <a16:creationId xmlns:a16="http://schemas.microsoft.com/office/drawing/2014/main" id="{B6F0F6BE-6FD0-4952-A30C-F2277A6DFC52}"/>
              </a:ext>
            </a:extLst>
          </p:cNvPr>
          <p:cNvSpPr txBox="1"/>
          <p:nvPr/>
        </p:nvSpPr>
        <p:spPr>
          <a:xfrm>
            <a:off x="7043381" y="5078936"/>
            <a:ext cx="3618898" cy="369332"/>
          </a:xfrm>
          <a:prstGeom prst="rect">
            <a:avLst/>
          </a:prstGeom>
          <a:noFill/>
        </p:spPr>
        <p:txBody>
          <a:bodyPr wrap="square" rtlCol="0">
            <a:spAutoFit/>
          </a:bodyPr>
          <a:lstStyle/>
          <a:p>
            <a:r>
              <a:rPr lang="en-US"/>
              <a:t>** Not counting comments </a:t>
            </a:r>
            <a:r>
              <a:rPr lang="en-US">
                <a:sym typeface="Wingdings" panose="05000000000000000000" pitchFamily="2" charset="2"/>
              </a:rPr>
              <a:t></a:t>
            </a:r>
            <a:endParaRPr lang="en-US"/>
          </a:p>
        </p:txBody>
      </p:sp>
      <p:sp>
        <p:nvSpPr>
          <p:cNvPr id="2" name="Slide Number Placeholder 1">
            <a:extLst>
              <a:ext uri="{FF2B5EF4-FFF2-40B4-BE49-F238E27FC236}">
                <a16:creationId xmlns:a16="http://schemas.microsoft.com/office/drawing/2014/main" id="{54019056-6D71-7294-40C4-8A34E16FB159}"/>
              </a:ext>
            </a:extLst>
          </p:cNvPr>
          <p:cNvSpPr>
            <a:spLocks noGrp="1"/>
          </p:cNvSpPr>
          <p:nvPr>
            <p:ph type="sldNum" sz="quarter" idx="4"/>
          </p:nvPr>
        </p:nvSpPr>
        <p:spPr/>
        <p:txBody>
          <a:bodyPr/>
          <a:lstStyle/>
          <a:p>
            <a:pPr>
              <a:defRPr/>
            </a:pPr>
            <a:fld id="{A9CE67A1-BA7F-A74E-B5D7-615746DEEC2B}" type="slidenum">
              <a:rPr lang="en-US" smtClean="0"/>
              <a:pPr>
                <a:defRPr/>
              </a:pPr>
              <a:t>30</a:t>
            </a:fld>
            <a:endParaRPr lang="en-US" baseline="-11000" dirty="0"/>
          </a:p>
        </p:txBody>
      </p:sp>
    </p:spTree>
    <p:extLst>
      <p:ext uri="{BB962C8B-B14F-4D97-AF65-F5344CB8AC3E}">
        <p14:creationId xmlns:p14="http://schemas.microsoft.com/office/powerpoint/2010/main" val="202857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Pyadi-iio for the AD5592r</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9EFB3B67-04BE-4C2B-A69E-63A0A48C987A}" type="datetime1">
              <a:rPr lang="en-US" smtClean="0"/>
              <a:t>9/23/2024</a:t>
            </a:fld>
            <a:endParaRPr lang="en-US"/>
          </a:p>
        </p:txBody>
      </p:sp>
      <p:pic>
        <p:nvPicPr>
          <p:cNvPr id="7" name="Picture 6">
            <a:extLst>
              <a:ext uri="{FF2B5EF4-FFF2-40B4-BE49-F238E27FC236}">
                <a16:creationId xmlns:a16="http://schemas.microsoft.com/office/drawing/2014/main" id="{E6024EEB-B6FB-42BB-A28D-E1E53A604131}"/>
              </a:ext>
            </a:extLst>
          </p:cNvPr>
          <p:cNvPicPr>
            <a:picLocks noChangeAspect="1"/>
          </p:cNvPicPr>
          <p:nvPr/>
        </p:nvPicPr>
        <p:blipFill>
          <a:blip r:embed="rId3"/>
          <a:stretch>
            <a:fillRect/>
          </a:stretch>
        </p:blipFill>
        <p:spPr>
          <a:xfrm>
            <a:off x="1193696" y="3696824"/>
            <a:ext cx="10180033" cy="1967995"/>
          </a:xfrm>
          <a:prstGeom prst="rect">
            <a:avLst/>
          </a:prstGeom>
        </p:spPr>
      </p:pic>
      <p:sp>
        <p:nvSpPr>
          <p:cNvPr id="8" name="CustomShape 6">
            <a:extLst>
              <a:ext uri="{FF2B5EF4-FFF2-40B4-BE49-F238E27FC236}">
                <a16:creationId xmlns:a16="http://schemas.microsoft.com/office/drawing/2014/main" id="{FF018852-DFD0-46D5-A15A-FD583C48EAED}"/>
              </a:ext>
            </a:extLst>
          </p:cNvPr>
          <p:cNvSpPr/>
          <p:nvPr/>
        </p:nvSpPr>
        <p:spPr>
          <a:xfrm>
            <a:off x="3427090" y="837347"/>
            <a:ext cx="6132068" cy="258386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pc="-1" dirty="0" err="1">
                <a:solidFill>
                  <a:srgbClr val="000000"/>
                </a:solidFill>
              </a:rPr>
              <a:t>uri</a:t>
            </a:r>
            <a:r>
              <a:rPr lang="en-US" spc="-1" dirty="0">
                <a:solidFill>
                  <a:srgbClr val="000000"/>
                </a:solidFill>
              </a:rPr>
              <a:t> can vary, depending on where you are:</a:t>
            </a:r>
          </a:p>
          <a:p>
            <a:pPr lvl="0">
              <a:defRPr/>
            </a:pPr>
            <a:endParaRPr lang="en-US" spc="-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Courier New" panose="02070309020205020404" pitchFamily="49" charset="0"/>
                <a:ea typeface="DejaVu Sans"/>
                <a:cs typeface="Courier New" panose="02070309020205020404" pitchFamily="49" charset="0"/>
              </a:rPr>
              <a:t>“local:” </a:t>
            </a:r>
            <a:r>
              <a:rPr kumimoji="0" lang="en-US" sz="1800" b="0" i="0" u="none" strike="noStrike" kern="1200" cap="none" spc="-1" normalizeH="0" baseline="0" noProof="0" dirty="0">
                <a:ln>
                  <a:noFill/>
                </a:ln>
                <a:solidFill>
                  <a:srgbClr val="000000"/>
                </a:solidFill>
                <a:effectLst/>
                <a:uLnTx/>
                <a:uFillTx/>
                <a:latin typeface="Arial"/>
                <a:ea typeface="DejaVu Sans"/>
              </a:rPr>
              <a:t>(read-only for standard users on RPi)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spc="-1" dirty="0">
                <a:solidFill>
                  <a:srgbClr val="000000"/>
                </a:solidFill>
                <a:latin typeface="Courier New" panose="02070309020205020404" pitchFamily="49" charset="0"/>
                <a:cs typeface="Courier New" panose="02070309020205020404" pitchFamily="49" charset="0"/>
              </a:rPr>
              <a:t>“</a:t>
            </a:r>
            <a:r>
              <a:rPr lang="en-US" b="1" spc="-1" dirty="0" err="1">
                <a:solidFill>
                  <a:srgbClr val="000000"/>
                </a:solidFill>
                <a:latin typeface="Courier New" panose="02070309020205020404" pitchFamily="49" charset="0"/>
                <a:cs typeface="Courier New" panose="02070309020205020404" pitchFamily="49" charset="0"/>
              </a:rPr>
              <a:t>ip:localhost</a:t>
            </a:r>
            <a:r>
              <a:rPr lang="en-US" b="1" spc="-1" dirty="0">
                <a:solidFill>
                  <a:srgbClr val="000000"/>
                </a:solidFill>
                <a:latin typeface="Courier New" panose="02070309020205020404" pitchFamily="49" charset="0"/>
                <a:cs typeface="Courier New" panose="02070309020205020404" pitchFamily="49" charset="0"/>
              </a:rPr>
              <a:t>” </a:t>
            </a:r>
            <a:r>
              <a:rPr lang="en-US" spc="-1" dirty="0">
                <a:solidFill>
                  <a:srgbClr val="000000"/>
                </a:solidFill>
                <a:latin typeface="Arial"/>
              </a:rPr>
              <a:t>(most convenient when run on RPi)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“ip:192.168.86.123” </a:t>
            </a:r>
            <a:r>
              <a:rPr kumimoji="0" lang="en-US" sz="1800" b="0" i="0" u="none" strike="noStrike" kern="1200" cap="none" spc="-1" normalizeH="0" baseline="0" noProof="0" dirty="0">
                <a:ln>
                  <a:noFill/>
                </a:ln>
                <a:solidFill>
                  <a:srgbClr val="000000"/>
                </a:solidFill>
                <a:effectLst/>
                <a:uLnTx/>
                <a:uFillTx/>
                <a:latin typeface="Arial"/>
              </a:rPr>
              <a:t>(Your Pi’s </a:t>
            </a:r>
            <a:r>
              <a:rPr kumimoji="0" lang="en-US" sz="1800" b="0" i="0" u="none" strike="noStrike" kern="1200" cap="none" spc="-1" normalizeH="0" baseline="0" noProof="0" dirty="0" err="1">
                <a:ln>
                  <a:noFill/>
                </a:ln>
                <a:solidFill>
                  <a:srgbClr val="000000"/>
                </a:solidFill>
                <a:effectLst/>
                <a:uLnTx/>
                <a:uFillTx/>
                <a:latin typeface="Arial"/>
              </a:rPr>
              <a:t>wifi</a:t>
            </a:r>
            <a:r>
              <a:rPr kumimoji="0" lang="en-US" sz="1800" b="0" i="0" u="none" strike="noStrike" kern="1200" cap="none" spc="-1" normalizeH="0" baseline="0" noProof="0" dirty="0">
                <a:ln>
                  <a:noFill/>
                </a:ln>
                <a:solidFill>
                  <a:srgbClr val="000000"/>
                </a:solidFill>
                <a:effectLst/>
                <a:uLnTx/>
                <a:uFillTx/>
                <a:latin typeface="Arial"/>
              </a:rPr>
              <a:t>/wired address)</a:t>
            </a:r>
          </a:p>
          <a:p>
            <a:pPr>
              <a:defRPr/>
            </a:pPr>
            <a:r>
              <a:rPr kumimoji="0" lang="en-US" sz="1800" b="1" i="0" u="none" strike="noStrike" kern="1200" cap="none" spc="-1"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“usb:1.2.3” </a:t>
            </a:r>
            <a:r>
              <a:rPr kumimoji="0" lang="en-US" sz="1800" b="0" i="0" u="none" strike="noStrike" kern="1200" cap="none" spc="-1" normalizeH="0" baseline="0" noProof="0" dirty="0">
                <a:ln>
                  <a:noFill/>
                </a:ln>
                <a:solidFill>
                  <a:srgbClr val="000000"/>
                </a:solidFill>
                <a:effectLst/>
                <a:uLnTx/>
                <a:uFillTx/>
                <a:latin typeface="Arial"/>
              </a:rPr>
              <a:t>(USB Context ID)</a:t>
            </a:r>
          </a:p>
          <a:p>
            <a:pPr>
              <a:defRPr/>
            </a:pPr>
            <a:r>
              <a:rPr kumimoji="0" lang="en-US" sz="1800" b="1" i="0" u="none" strike="noStrike" kern="1200" cap="none" spc="-1"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“serial:COM1” </a:t>
            </a:r>
            <a:r>
              <a:rPr kumimoji="0" lang="en-US" sz="1800" b="0" i="0" u="none" strike="noStrike" kern="1200" cap="none" spc="-1" normalizeH="0" baseline="0" noProof="0" dirty="0">
                <a:ln>
                  <a:noFill/>
                </a:ln>
                <a:solidFill>
                  <a:srgbClr val="000000"/>
                </a:solidFill>
                <a:effectLst/>
                <a:uLnTx/>
                <a:uFillTx/>
                <a:latin typeface="Arial"/>
              </a:rPr>
              <a:t>(Serial port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prstClr val="black"/>
              </a:solidFill>
              <a:effectLst/>
              <a:uLnTx/>
              <a:uFillTx/>
              <a:latin typeface="Arial"/>
            </a:endParaRPr>
          </a:p>
        </p:txBody>
      </p:sp>
      <p:sp>
        <p:nvSpPr>
          <p:cNvPr id="9" name="CustomShape 7">
            <a:extLst>
              <a:ext uri="{FF2B5EF4-FFF2-40B4-BE49-F238E27FC236}">
                <a16:creationId xmlns:a16="http://schemas.microsoft.com/office/drawing/2014/main" id="{362F44E3-2528-46CC-9959-0418FC065F65}"/>
              </a:ext>
            </a:extLst>
          </p:cNvPr>
          <p:cNvSpPr/>
          <p:nvPr/>
        </p:nvSpPr>
        <p:spPr>
          <a:xfrm>
            <a:off x="5051503" y="2886387"/>
            <a:ext cx="1232210" cy="892097"/>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 name="CustomShape 6">
            <a:extLst>
              <a:ext uri="{FF2B5EF4-FFF2-40B4-BE49-F238E27FC236}">
                <a16:creationId xmlns:a16="http://schemas.microsoft.com/office/drawing/2014/main" id="{57721AB2-EDC9-4E4F-9060-18B371324FFD}"/>
              </a:ext>
            </a:extLst>
          </p:cNvPr>
          <p:cNvSpPr/>
          <p:nvPr/>
        </p:nvSpPr>
        <p:spPr>
          <a:xfrm>
            <a:off x="40813" y="2410559"/>
            <a:ext cx="2592029"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kumimoji="0" lang="en-US" sz="1800" b="0" i="0" u="none" strike="noStrike" kern="1200" cap="none" spc="-1" normalizeH="0" baseline="0" noProof="0" dirty="0">
                <a:ln>
                  <a:noFill/>
                </a:ln>
                <a:solidFill>
                  <a:srgbClr val="000000"/>
                </a:solidFill>
                <a:effectLst/>
                <a:uLnTx/>
                <a:uFillTx/>
                <a:latin typeface="Arial"/>
              </a:rPr>
              <a:t>(From the </a:t>
            </a:r>
            <a:r>
              <a:rPr lang="en-US" spc="-1" dirty="0">
                <a:solidFill>
                  <a:srgbClr val="000000"/>
                </a:solidFill>
                <a:latin typeface="Arial"/>
              </a:rPr>
              <a:t>device tree, channel[1] is configured as an ADC_DAC)</a:t>
            </a:r>
            <a:endParaRPr kumimoji="0" lang="en-US" sz="1800" b="0" i="0" u="none" strike="noStrike" kern="1200" cap="none" spc="-1" normalizeH="0" baseline="0" noProof="0" dirty="0">
              <a:ln>
                <a:noFill/>
              </a:ln>
              <a:solidFill>
                <a:srgbClr val="000000"/>
              </a:solidFill>
              <a:effectLst/>
              <a:uLnTx/>
              <a:uFillTx/>
              <a:latin typeface="Arial"/>
            </a:endParaRPr>
          </a:p>
        </p:txBody>
      </p:sp>
      <p:sp>
        <p:nvSpPr>
          <p:cNvPr id="2" name="Slide Number Placeholder 1">
            <a:extLst>
              <a:ext uri="{FF2B5EF4-FFF2-40B4-BE49-F238E27FC236}">
                <a16:creationId xmlns:a16="http://schemas.microsoft.com/office/drawing/2014/main" id="{978E840D-32A5-659F-7247-2F448DB26262}"/>
              </a:ext>
            </a:extLst>
          </p:cNvPr>
          <p:cNvSpPr>
            <a:spLocks noGrp="1"/>
          </p:cNvSpPr>
          <p:nvPr>
            <p:ph type="sldNum" sz="quarter" idx="4"/>
          </p:nvPr>
        </p:nvSpPr>
        <p:spPr/>
        <p:txBody>
          <a:bodyPr/>
          <a:lstStyle/>
          <a:p>
            <a:pPr>
              <a:defRPr/>
            </a:pPr>
            <a:fld id="{A9CE67A1-BA7F-A74E-B5D7-615746DEEC2B}" type="slidenum">
              <a:rPr lang="en-US" smtClean="0"/>
              <a:pPr>
                <a:defRPr/>
              </a:pPr>
              <a:t>31</a:t>
            </a:fld>
            <a:endParaRPr lang="en-US" baseline="-11000" dirty="0"/>
          </a:p>
        </p:txBody>
      </p:sp>
      <p:sp>
        <p:nvSpPr>
          <p:cNvPr id="6" name="Explosion: 14 Points 5">
            <a:extLst>
              <a:ext uri="{FF2B5EF4-FFF2-40B4-BE49-F238E27FC236}">
                <a16:creationId xmlns:a16="http://schemas.microsoft.com/office/drawing/2014/main" id="{DFB24605-1758-5B88-C7A3-6BE87F442FDA}"/>
              </a:ext>
            </a:extLst>
          </p:cNvPr>
          <p:cNvSpPr/>
          <p:nvPr/>
        </p:nvSpPr>
        <p:spPr>
          <a:xfrm>
            <a:off x="7456220" y="4733076"/>
            <a:ext cx="4520622" cy="2234627"/>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B050"/>
                </a:solidFill>
              </a:rPr>
              <a:t>Re-take now that this is fixed </a:t>
            </a:r>
            <a:r>
              <a:rPr lang="en-US" sz="2400" dirty="0">
                <a:solidFill>
                  <a:srgbClr val="00B050"/>
                </a:solidFill>
                <a:sym typeface="Wingdings" panose="05000000000000000000" pitchFamily="2" charset="2"/>
              </a:rPr>
              <a:t></a:t>
            </a:r>
            <a:endParaRPr lang="en-US" sz="2400" dirty="0">
              <a:solidFill>
                <a:srgbClr val="00B050"/>
              </a:solidFill>
            </a:endParaRPr>
          </a:p>
        </p:txBody>
      </p:sp>
    </p:spTree>
    <p:extLst>
      <p:ext uri="{BB962C8B-B14F-4D97-AF65-F5344CB8AC3E}">
        <p14:creationId xmlns:p14="http://schemas.microsoft.com/office/powerpoint/2010/main" val="5318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8237BD-3DA4-43E4-99A9-7FBD042FE71A}"/>
              </a:ext>
            </a:extLst>
          </p:cNvPr>
          <p:cNvPicPr>
            <a:picLocks noChangeAspect="1"/>
          </p:cNvPicPr>
          <p:nvPr/>
        </p:nvPicPr>
        <p:blipFill>
          <a:blip r:embed="rId3"/>
          <a:stretch>
            <a:fillRect/>
          </a:stretch>
        </p:blipFill>
        <p:spPr>
          <a:xfrm>
            <a:off x="5558589" y="2576936"/>
            <a:ext cx="6062161" cy="3991132"/>
          </a:xfrm>
          <a:prstGeom prst="rect">
            <a:avLst/>
          </a:prstGeom>
        </p:spPr>
      </p:pic>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170998" y="864613"/>
            <a:ext cx="11968747" cy="2157663"/>
          </a:xfrm>
        </p:spPr>
        <p:txBody>
          <a:bodyPr>
            <a:normAutofit fontScale="92500" lnSpcReduction="10000"/>
          </a:bodyPr>
          <a:lstStyle/>
          <a:p>
            <a:r>
              <a:rPr lang="en-US" dirty="0"/>
              <a:t>Open Thonny from the start menu (Programming -&gt; Thonny)</a:t>
            </a:r>
          </a:p>
          <a:p>
            <a:r>
              <a:rPr lang="en-US" dirty="0"/>
              <a:t>Load </a:t>
            </a:r>
            <a:r>
              <a:rPr lang="en-US" b="1" dirty="0">
                <a:latin typeface="Courier New" panose="02070309020205020404" pitchFamily="49" charset="0"/>
                <a:cs typeface="Courier New" panose="02070309020205020404" pitchFamily="49" charset="0"/>
              </a:rPr>
              <a:t>ad5592r_example.py</a:t>
            </a:r>
          </a:p>
          <a:p>
            <a:pPr lvl="1"/>
            <a:r>
              <a:rPr lang="en-US" dirty="0"/>
              <a:t>(See path in screenshot – enter </a:t>
            </a:r>
            <a:r>
              <a:rPr lang="en-US" dirty="0" err="1"/>
              <a:t>jes_workshop</a:t>
            </a:r>
            <a:r>
              <a:rPr lang="en-US" dirty="0"/>
              <a:t>, then pyadi-iio, then examples, THEN open ad5592r_example.py</a:t>
            </a:r>
          </a:p>
          <a:p>
            <a:r>
              <a:rPr lang="en-US" dirty="0"/>
              <a:t>(If you can’t resist… see what other examples are in there </a:t>
            </a:r>
            <a:r>
              <a:rPr lang="en-US" dirty="0">
                <a:sym typeface="Wingdings" panose="05000000000000000000" pitchFamily="2" charset="2"/>
              </a:rPr>
              <a:t>)</a:t>
            </a:r>
            <a:endParaRPr lang="en-US" dirty="0"/>
          </a:p>
          <a:p>
            <a:r>
              <a:rPr lang="en-US" dirty="0"/>
              <a:t>Run!</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AD5592r Pyadi-iio example</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ADF21D6F-691B-4B49-B904-0D01743D3F6B}" type="datetime1">
              <a:rPr lang="en-US" smtClean="0"/>
              <a:t>9/23/2024</a:t>
            </a:fld>
            <a:endParaRPr lang="en-US"/>
          </a:p>
        </p:txBody>
      </p:sp>
      <p:sp>
        <p:nvSpPr>
          <p:cNvPr id="6" name="Explosion: 14 Points 5">
            <a:extLst>
              <a:ext uri="{FF2B5EF4-FFF2-40B4-BE49-F238E27FC236}">
                <a16:creationId xmlns:a16="http://schemas.microsoft.com/office/drawing/2014/main" id="{3DA447FF-D2F0-4C44-B97C-0BC3046F9FFC}"/>
              </a:ext>
            </a:extLst>
          </p:cNvPr>
          <p:cNvSpPr/>
          <p:nvPr/>
        </p:nvSpPr>
        <p:spPr>
          <a:xfrm>
            <a:off x="10554628" y="5129561"/>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76DD67-3899-4847-B398-ED637F70558B}"/>
              </a:ext>
            </a:extLst>
          </p:cNvPr>
          <p:cNvSpPr txBox="1"/>
          <p:nvPr/>
        </p:nvSpPr>
        <p:spPr>
          <a:xfrm>
            <a:off x="9477422" y="3349999"/>
            <a:ext cx="1352319" cy="369332"/>
          </a:xfrm>
          <a:prstGeom prst="rect">
            <a:avLst/>
          </a:prstGeom>
          <a:noFill/>
        </p:spPr>
        <p:txBody>
          <a:bodyPr wrap="square" rtlCol="0">
            <a:spAutoFit/>
          </a:bodyPr>
          <a:lstStyle/>
          <a:p>
            <a:r>
              <a:rPr lang="en-US" b="1" i="1" dirty="0">
                <a:solidFill>
                  <a:srgbClr val="FF0000"/>
                </a:solidFill>
              </a:rPr>
              <a:t>Path to file</a:t>
            </a:r>
          </a:p>
        </p:txBody>
      </p:sp>
      <p:sp>
        <p:nvSpPr>
          <p:cNvPr id="11" name="Content Placeholder 1">
            <a:extLst>
              <a:ext uri="{FF2B5EF4-FFF2-40B4-BE49-F238E27FC236}">
                <a16:creationId xmlns:a16="http://schemas.microsoft.com/office/drawing/2014/main" id="{1B1DA67B-C947-4B3E-AC78-8A22C46968BC}"/>
              </a:ext>
            </a:extLst>
          </p:cNvPr>
          <p:cNvSpPr txBox="1">
            <a:spLocks/>
          </p:cNvSpPr>
          <p:nvPr/>
        </p:nvSpPr>
        <p:spPr>
          <a:xfrm>
            <a:off x="223253" y="2829595"/>
            <a:ext cx="5335337" cy="2629160"/>
          </a:xfrm>
          <a:prstGeom prst="rect">
            <a:avLst/>
          </a:prstGeom>
        </p:spPr>
        <p:txBody>
          <a:bodyPr vert="horz" lIns="0" tIns="0" rIns="0" bIns="0" rtlCol="0" anchor="ctr" anchorCtr="0">
            <a:normAutofit/>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a:solidFill>
                  <a:srgbClr val="000000"/>
                </a:solidFill>
                <a:latin typeface="Barlow" pitchFamily="2" charset="77"/>
                <a:ea typeface="+mn-ea"/>
                <a:cs typeface="+mn-cs"/>
              </a:defRPr>
            </a:lvl1pPr>
            <a:lvl2pPr marL="457200" indent="-228600" algn="l" defTabSz="457200" rtl="0" eaLnBrk="1" latinLnBrk="0" hangingPunct="1">
              <a:lnSpc>
                <a:spcPct val="90000"/>
              </a:lnSpc>
              <a:spcBef>
                <a:spcPct val="20000"/>
              </a:spcBef>
              <a:spcAft>
                <a:spcPts val="400"/>
              </a:spcAft>
              <a:buClr>
                <a:srgbClr val="1E4056"/>
              </a:buClr>
              <a:buFont typeface="Wingdings" charset="2"/>
              <a:buChar char="§"/>
              <a:defRPr lang="en-US" sz="2000" b="0" i="0" kern="1200" baseline="0">
                <a:solidFill>
                  <a:srgbClr val="000000"/>
                </a:solidFill>
                <a:latin typeface="Barlow" pitchFamily="2" charset="77"/>
                <a:ea typeface="+mn-ea"/>
                <a:cs typeface="+mn-cs"/>
              </a:defRPr>
            </a:lvl2pPr>
            <a:lvl3pPr marL="6858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800" b="0" i="0" kern="1200" baseline="0">
                <a:solidFill>
                  <a:srgbClr val="000000"/>
                </a:solidFill>
                <a:latin typeface="Barlow" pitchFamily="2" charset="77"/>
                <a:ea typeface="+mn-ea"/>
                <a:cs typeface="+mn-cs"/>
              </a:defRPr>
            </a:lvl3pPr>
            <a:lvl4pPr marL="9144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a:solidFill>
                  <a:srgbClr val="000000"/>
                </a:solidFill>
                <a:latin typeface="Barlow" pitchFamily="2" charset="77"/>
                <a:ea typeface="+mn-ea"/>
                <a:cs typeface="+mn-cs"/>
              </a:defRPr>
            </a:lvl4pPr>
            <a:lvl5pPr marL="11430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baseline="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At the prompts, enter your favorite voltages less than 2499 mV</a:t>
            </a:r>
          </a:p>
          <a:p>
            <a:pPr lvl="1"/>
            <a:r>
              <a:rPr lang="en-US" dirty="0"/>
              <a:t>1234 mV also ideal for luggage combination!</a:t>
            </a:r>
          </a:p>
          <a:p>
            <a:r>
              <a:rPr lang="en-US" dirty="0"/>
              <a:t>Put a finger on the AD5592r chippy, observe temperature readout</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FB1A47E4-1679-4BE3-A34F-2281D64B6DC3}"/>
                  </a:ext>
                </a:extLst>
              </p14:cNvPr>
              <p14:cNvContentPartPr/>
              <p14:nvPr/>
            </p14:nvContentPartPr>
            <p14:xfrm>
              <a:off x="8926286" y="3719331"/>
              <a:ext cx="2464765" cy="530452"/>
            </p14:xfrm>
          </p:contentPart>
        </mc:Choice>
        <mc:Fallback xmlns="">
          <p:pic>
            <p:nvPicPr>
              <p:cNvPr id="12" name="Ink 11">
                <a:extLst>
                  <a:ext uri="{FF2B5EF4-FFF2-40B4-BE49-F238E27FC236}">
                    <a16:creationId xmlns:a16="http://schemas.microsoft.com/office/drawing/2014/main" id="{FB1A47E4-1679-4BE3-A34F-2281D64B6DC3}"/>
                  </a:ext>
                </a:extLst>
              </p:cNvPr>
              <p:cNvPicPr/>
              <p:nvPr/>
            </p:nvPicPr>
            <p:blipFill>
              <a:blip r:embed="rId5"/>
              <a:stretch>
                <a:fillRect/>
              </a:stretch>
            </p:blipFill>
            <p:spPr>
              <a:xfrm>
                <a:off x="8917287" y="3710334"/>
                <a:ext cx="2482404" cy="548086"/>
              </a:xfrm>
              <a:prstGeom prst="rect">
                <a:avLst/>
              </a:prstGeom>
            </p:spPr>
          </p:pic>
        </mc:Fallback>
      </mc:AlternateContent>
      <p:grpSp>
        <p:nvGrpSpPr>
          <p:cNvPr id="15" name="Group 14">
            <a:extLst>
              <a:ext uri="{FF2B5EF4-FFF2-40B4-BE49-F238E27FC236}">
                <a16:creationId xmlns:a16="http://schemas.microsoft.com/office/drawing/2014/main" id="{9B2C1EAD-D352-479F-B6CC-7536A3EDA538}"/>
              </a:ext>
            </a:extLst>
          </p:cNvPr>
          <p:cNvGrpSpPr/>
          <p:nvPr/>
        </p:nvGrpSpPr>
        <p:grpSpPr>
          <a:xfrm>
            <a:off x="7558491" y="5917131"/>
            <a:ext cx="297000" cy="213840"/>
            <a:chOff x="7558491" y="5917131"/>
            <a:chExt cx="297000" cy="213840"/>
          </a:xfrm>
        </p:grpSpPr>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AB671B6F-D188-4880-83E0-E88BB2F92CB8}"/>
                    </a:ext>
                  </a:extLst>
                </p14:cNvPr>
                <p14:cNvContentPartPr/>
                <p14:nvPr/>
              </p14:nvContentPartPr>
              <p14:xfrm>
                <a:off x="7558491" y="5917131"/>
                <a:ext cx="297000" cy="101160"/>
              </p14:xfrm>
            </p:contentPart>
          </mc:Choice>
          <mc:Fallback xmlns="">
            <p:pic>
              <p:nvPicPr>
                <p:cNvPr id="13" name="Ink 12">
                  <a:extLst>
                    <a:ext uri="{FF2B5EF4-FFF2-40B4-BE49-F238E27FC236}">
                      <a16:creationId xmlns:a16="http://schemas.microsoft.com/office/drawing/2014/main" id="{AB671B6F-D188-4880-83E0-E88BB2F92CB8}"/>
                    </a:ext>
                  </a:extLst>
                </p:cNvPr>
                <p:cNvPicPr/>
                <p:nvPr/>
              </p:nvPicPr>
              <p:blipFill>
                <a:blip r:embed="rId7"/>
                <a:stretch>
                  <a:fillRect/>
                </a:stretch>
              </p:blipFill>
              <p:spPr>
                <a:xfrm>
                  <a:off x="7549851" y="5908131"/>
                  <a:ext cx="31464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55E69A16-13C2-4C7F-B596-B3DF16F74DA0}"/>
                    </a:ext>
                  </a:extLst>
                </p14:cNvPr>
                <p14:cNvContentPartPr/>
                <p14:nvPr/>
              </p14:nvContentPartPr>
              <p14:xfrm>
                <a:off x="7754691" y="6008571"/>
                <a:ext cx="100440" cy="122400"/>
              </p14:xfrm>
            </p:contentPart>
          </mc:Choice>
          <mc:Fallback xmlns="">
            <p:pic>
              <p:nvPicPr>
                <p:cNvPr id="14" name="Ink 13">
                  <a:extLst>
                    <a:ext uri="{FF2B5EF4-FFF2-40B4-BE49-F238E27FC236}">
                      <a16:creationId xmlns:a16="http://schemas.microsoft.com/office/drawing/2014/main" id="{55E69A16-13C2-4C7F-B596-B3DF16F74DA0}"/>
                    </a:ext>
                  </a:extLst>
                </p:cNvPr>
                <p:cNvPicPr/>
                <p:nvPr/>
              </p:nvPicPr>
              <p:blipFill>
                <a:blip r:embed="rId9"/>
                <a:stretch>
                  <a:fillRect/>
                </a:stretch>
              </p:blipFill>
              <p:spPr>
                <a:xfrm>
                  <a:off x="7746051" y="5999571"/>
                  <a:ext cx="118080" cy="140040"/>
                </a:xfrm>
                <a:prstGeom prst="rect">
                  <a:avLst/>
                </a:prstGeom>
              </p:spPr>
            </p:pic>
          </mc:Fallback>
        </mc:AlternateContent>
      </p:grpSp>
      <p:sp>
        <p:nvSpPr>
          <p:cNvPr id="17" name="TextBox 16">
            <a:extLst>
              <a:ext uri="{FF2B5EF4-FFF2-40B4-BE49-F238E27FC236}">
                <a16:creationId xmlns:a16="http://schemas.microsoft.com/office/drawing/2014/main" id="{C21E9F48-A0B5-4862-AC75-4B577CE062D0}"/>
              </a:ext>
            </a:extLst>
          </p:cNvPr>
          <p:cNvSpPr txBox="1"/>
          <p:nvPr/>
        </p:nvSpPr>
        <p:spPr>
          <a:xfrm>
            <a:off x="10883900" y="5699386"/>
            <a:ext cx="1143591" cy="369332"/>
          </a:xfrm>
          <a:prstGeom prst="rect">
            <a:avLst/>
          </a:prstGeom>
          <a:noFill/>
        </p:spPr>
        <p:txBody>
          <a:bodyPr wrap="square" rtlCol="0">
            <a:spAutoFit/>
          </a:bodyPr>
          <a:lstStyle/>
          <a:p>
            <a:r>
              <a:rPr lang="en-US" b="1" i="1" dirty="0">
                <a:solidFill>
                  <a:srgbClr val="00B050"/>
                </a:solidFill>
              </a:rPr>
              <a:t>Print Me</a:t>
            </a:r>
          </a:p>
        </p:txBody>
      </p:sp>
      <p:sp>
        <p:nvSpPr>
          <p:cNvPr id="8" name="Slide Number Placeholder 7">
            <a:extLst>
              <a:ext uri="{FF2B5EF4-FFF2-40B4-BE49-F238E27FC236}">
                <a16:creationId xmlns:a16="http://schemas.microsoft.com/office/drawing/2014/main" id="{CD295929-0E8E-CD69-02AE-A88A76C0D791}"/>
              </a:ext>
            </a:extLst>
          </p:cNvPr>
          <p:cNvSpPr>
            <a:spLocks noGrp="1"/>
          </p:cNvSpPr>
          <p:nvPr>
            <p:ph type="sldNum" sz="quarter" idx="4"/>
          </p:nvPr>
        </p:nvSpPr>
        <p:spPr/>
        <p:txBody>
          <a:bodyPr/>
          <a:lstStyle/>
          <a:p>
            <a:pPr>
              <a:defRPr/>
            </a:pPr>
            <a:fld id="{A9CE67A1-BA7F-A74E-B5D7-615746DEEC2B}" type="slidenum">
              <a:rPr lang="en-US" smtClean="0"/>
              <a:pPr>
                <a:defRPr/>
              </a:pPr>
              <a:t>32</a:t>
            </a:fld>
            <a:endParaRPr lang="en-US" baseline="-11000" dirty="0"/>
          </a:p>
        </p:txBody>
      </p:sp>
    </p:spTree>
    <p:extLst>
      <p:ext uri="{BB962C8B-B14F-4D97-AF65-F5344CB8AC3E}">
        <p14:creationId xmlns:p14="http://schemas.microsoft.com/office/powerpoint/2010/main" val="293805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latin typeface="Bauhaus 93" panose="04030905020B02020C02" pitchFamily="82" charset="0"/>
              </a:rPr>
              <a:t>Fred in the Shed’s </a:t>
            </a:r>
            <a:r>
              <a:rPr lang="en-US" dirty="0"/>
              <a:t>Proof of Concept!</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056C27AB-7601-4F45-956B-78CE13B873F0}" type="datetime1">
              <a:rPr lang="en-US" smtClean="0"/>
              <a:t>9/23/2024</a:t>
            </a:fld>
            <a:endParaRPr lang="en-US"/>
          </a:p>
        </p:txBody>
      </p:sp>
      <p:pic>
        <p:nvPicPr>
          <p:cNvPr id="6" name="Picture 5">
            <a:extLst>
              <a:ext uri="{FF2B5EF4-FFF2-40B4-BE49-F238E27FC236}">
                <a16:creationId xmlns:a16="http://schemas.microsoft.com/office/drawing/2014/main" id="{1FAF5245-AB9B-4B36-98F1-9B2071374324}"/>
              </a:ext>
            </a:extLst>
          </p:cNvPr>
          <p:cNvPicPr>
            <a:picLocks noChangeAspect="1"/>
          </p:cNvPicPr>
          <p:nvPr/>
        </p:nvPicPr>
        <p:blipFill>
          <a:blip r:embed="rId3"/>
          <a:stretch>
            <a:fillRect/>
          </a:stretch>
        </p:blipFill>
        <p:spPr>
          <a:xfrm>
            <a:off x="6540401" y="3481959"/>
            <a:ext cx="3327619" cy="3001077"/>
          </a:xfrm>
          <a:prstGeom prst="rect">
            <a:avLst/>
          </a:prstGeom>
        </p:spPr>
      </p:pic>
      <p:sp>
        <p:nvSpPr>
          <p:cNvPr id="7" name="Content Placeholder 1">
            <a:extLst>
              <a:ext uri="{FF2B5EF4-FFF2-40B4-BE49-F238E27FC236}">
                <a16:creationId xmlns:a16="http://schemas.microsoft.com/office/drawing/2014/main" id="{D9B21D13-458E-44A5-AAEA-B501E4EB07A0}"/>
              </a:ext>
            </a:extLst>
          </p:cNvPr>
          <p:cNvSpPr txBox="1">
            <a:spLocks/>
          </p:cNvSpPr>
          <p:nvPr/>
        </p:nvSpPr>
        <p:spPr>
          <a:xfrm>
            <a:off x="103156" y="789283"/>
            <a:ext cx="11754852" cy="2639718"/>
          </a:xfrm>
          <a:prstGeom prst="rect">
            <a:avLst/>
          </a:prstGeom>
        </p:spPr>
        <p:txBody>
          <a:bodyPr vert="horz" lIns="0" tIns="0" rIns="0" bIns="0" rtlCol="0" anchor="ctr" anchorCtr="0">
            <a:normAutofit fontScale="92500" lnSpcReduction="10000"/>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a:solidFill>
                  <a:srgbClr val="000000"/>
                </a:solidFill>
                <a:latin typeface="Barlow" pitchFamily="2" charset="77"/>
                <a:ea typeface="+mn-ea"/>
                <a:cs typeface="+mn-cs"/>
              </a:defRPr>
            </a:lvl1pPr>
            <a:lvl2pPr marL="457200" indent="-228600" algn="l" defTabSz="457200" rtl="0" eaLnBrk="1" latinLnBrk="0" hangingPunct="1">
              <a:lnSpc>
                <a:spcPct val="90000"/>
              </a:lnSpc>
              <a:spcBef>
                <a:spcPct val="20000"/>
              </a:spcBef>
              <a:spcAft>
                <a:spcPts val="400"/>
              </a:spcAft>
              <a:buClr>
                <a:srgbClr val="1E4056"/>
              </a:buClr>
              <a:buFont typeface="Wingdings" charset="2"/>
              <a:buChar char="§"/>
              <a:defRPr lang="en-US" sz="2000" b="0" i="0" kern="1200" baseline="0">
                <a:solidFill>
                  <a:srgbClr val="000000"/>
                </a:solidFill>
                <a:latin typeface="Barlow" pitchFamily="2" charset="77"/>
                <a:ea typeface="+mn-ea"/>
                <a:cs typeface="+mn-cs"/>
              </a:defRPr>
            </a:lvl2pPr>
            <a:lvl3pPr marL="6858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800" b="0" i="0" kern="1200" baseline="0">
                <a:solidFill>
                  <a:srgbClr val="000000"/>
                </a:solidFill>
                <a:latin typeface="Barlow" pitchFamily="2" charset="77"/>
                <a:ea typeface="+mn-ea"/>
                <a:cs typeface="+mn-cs"/>
              </a:defRPr>
            </a:lvl3pPr>
            <a:lvl4pPr marL="9144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a:solidFill>
                  <a:srgbClr val="000000"/>
                </a:solidFill>
                <a:latin typeface="Barlow" pitchFamily="2" charset="77"/>
                <a:ea typeface="+mn-ea"/>
                <a:cs typeface="+mn-cs"/>
              </a:defRPr>
            </a:lvl4pPr>
            <a:lvl5pPr marL="11430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baseline="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 Thonny, Open: </a:t>
            </a:r>
            <a:r>
              <a:rPr lang="en-US" b="1" dirty="0">
                <a:latin typeface="Courier New" panose="02070309020205020404" pitchFamily="49" charset="0"/>
                <a:cs typeface="Courier New" panose="02070309020205020404" pitchFamily="49" charset="0"/>
              </a:rPr>
              <a:t>ad5592r_curve_tracer.py</a:t>
            </a:r>
          </a:p>
          <a:p>
            <a:pPr lvl="1"/>
            <a:r>
              <a:rPr lang="en-US" dirty="0"/>
              <a:t>(See Screenshot)</a:t>
            </a:r>
          </a:p>
          <a:p>
            <a:r>
              <a:rPr lang="en-US" dirty="0"/>
              <a:t>Run!</a:t>
            </a:r>
          </a:p>
          <a:p>
            <a:r>
              <a:rPr lang="en-US" dirty="0"/>
              <a:t>Take some time to look through the code, it’s heavily commented</a:t>
            </a:r>
          </a:p>
          <a:p>
            <a:r>
              <a:rPr lang="en-US" dirty="0"/>
              <a:t>Ask questions!</a:t>
            </a:r>
          </a:p>
          <a:p>
            <a:r>
              <a:rPr lang="en-US" dirty="0"/>
              <a:t>What other “beyond simple data capture” customer use cases come to mind?</a:t>
            </a:r>
          </a:p>
        </p:txBody>
      </p:sp>
      <p:sp>
        <p:nvSpPr>
          <p:cNvPr id="8" name="Explosion: 14 Points 7">
            <a:extLst>
              <a:ext uri="{FF2B5EF4-FFF2-40B4-BE49-F238E27FC236}">
                <a16:creationId xmlns:a16="http://schemas.microsoft.com/office/drawing/2014/main" id="{69EF6905-1075-46EC-A354-F852238DD0A5}"/>
              </a:ext>
            </a:extLst>
          </p:cNvPr>
          <p:cNvSpPr/>
          <p:nvPr/>
        </p:nvSpPr>
        <p:spPr>
          <a:xfrm>
            <a:off x="10554628" y="5129561"/>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2FDB28-DEF4-454E-AAE0-826F67ABB569}"/>
              </a:ext>
            </a:extLst>
          </p:cNvPr>
          <p:cNvSpPr txBox="1"/>
          <p:nvPr/>
        </p:nvSpPr>
        <p:spPr>
          <a:xfrm>
            <a:off x="10883900" y="5699386"/>
            <a:ext cx="1143591" cy="369332"/>
          </a:xfrm>
          <a:prstGeom prst="rect">
            <a:avLst/>
          </a:prstGeom>
          <a:noFill/>
        </p:spPr>
        <p:txBody>
          <a:bodyPr wrap="square" rtlCol="0">
            <a:spAutoFit/>
          </a:bodyPr>
          <a:lstStyle/>
          <a:p>
            <a:r>
              <a:rPr lang="en-US" b="1" i="1" dirty="0">
                <a:solidFill>
                  <a:srgbClr val="00B050"/>
                </a:solidFill>
              </a:rPr>
              <a:t>Print Me</a:t>
            </a:r>
          </a:p>
        </p:txBody>
      </p:sp>
      <p:pic>
        <p:nvPicPr>
          <p:cNvPr id="10" name="Picture 9">
            <a:extLst>
              <a:ext uri="{FF2B5EF4-FFF2-40B4-BE49-F238E27FC236}">
                <a16:creationId xmlns:a16="http://schemas.microsoft.com/office/drawing/2014/main" id="{02F24C4C-74EF-434F-A00B-9BAE68735636}"/>
              </a:ext>
            </a:extLst>
          </p:cNvPr>
          <p:cNvPicPr>
            <a:picLocks noChangeAspect="1"/>
          </p:cNvPicPr>
          <p:nvPr/>
        </p:nvPicPr>
        <p:blipFill>
          <a:blip r:embed="rId4"/>
          <a:stretch>
            <a:fillRect/>
          </a:stretch>
        </p:blipFill>
        <p:spPr>
          <a:xfrm>
            <a:off x="1406988" y="3583347"/>
            <a:ext cx="4166235" cy="2798302"/>
          </a:xfrm>
          <a:prstGeom prst="rect">
            <a:avLst/>
          </a:prstGeom>
        </p:spPr>
      </p:pic>
      <p:sp>
        <p:nvSpPr>
          <p:cNvPr id="2" name="Slide Number Placeholder 1">
            <a:extLst>
              <a:ext uri="{FF2B5EF4-FFF2-40B4-BE49-F238E27FC236}">
                <a16:creationId xmlns:a16="http://schemas.microsoft.com/office/drawing/2014/main" id="{8E67A132-2543-D1B6-81C8-1B6C25F8F1D7}"/>
              </a:ext>
            </a:extLst>
          </p:cNvPr>
          <p:cNvSpPr>
            <a:spLocks noGrp="1"/>
          </p:cNvSpPr>
          <p:nvPr>
            <p:ph type="sldNum" sz="quarter" idx="4"/>
          </p:nvPr>
        </p:nvSpPr>
        <p:spPr/>
        <p:txBody>
          <a:bodyPr/>
          <a:lstStyle/>
          <a:p>
            <a:pPr>
              <a:defRPr/>
            </a:pPr>
            <a:fld id="{A9CE67A1-BA7F-A74E-B5D7-615746DEEC2B}" type="slidenum">
              <a:rPr lang="en-US" smtClean="0"/>
              <a:pPr>
                <a:defRPr/>
              </a:pPr>
              <a:t>33</a:t>
            </a:fld>
            <a:endParaRPr lang="en-US" baseline="-11000" dirty="0"/>
          </a:p>
        </p:txBody>
      </p:sp>
    </p:spTree>
    <p:extLst>
      <p:ext uri="{BB962C8B-B14F-4D97-AF65-F5344CB8AC3E}">
        <p14:creationId xmlns:p14="http://schemas.microsoft.com/office/powerpoint/2010/main" val="113167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193674" y="752743"/>
            <a:ext cx="11398251" cy="3047999"/>
          </a:xfrm>
        </p:spPr>
        <p:txBody>
          <a:bodyPr>
            <a:normAutofit fontScale="85000" lnSpcReduction="10000"/>
          </a:bodyPr>
          <a:lstStyle/>
          <a:p>
            <a:r>
              <a:rPr lang="en-US" dirty="0"/>
              <a:t>Write a simple script to blink the light red and green</a:t>
            </a:r>
          </a:p>
          <a:p>
            <a:pPr marL="0" indent="0">
              <a:buNone/>
            </a:pPr>
            <a:r>
              <a:rPr lang="en-US" dirty="0"/>
              <a:t>--OR--</a:t>
            </a:r>
          </a:p>
          <a:p>
            <a:r>
              <a:rPr lang="en-US" dirty="0"/>
              <a:t>Edit ad5592r_curve_tracer_contest.py to plot beta (</a:t>
            </a:r>
            <a:r>
              <a:rPr lang="en-US" dirty="0" err="1"/>
              <a:t>hFE</a:t>
            </a:r>
            <a:r>
              <a:rPr lang="en-US" dirty="0"/>
              <a:t>) instead of collector current</a:t>
            </a:r>
          </a:p>
          <a:p>
            <a:r>
              <a:rPr lang="en-US" dirty="0"/>
              <a:t>First to do either of these gets a prize!</a:t>
            </a:r>
          </a:p>
          <a:p>
            <a:r>
              <a:rPr lang="en-US" dirty="0"/>
              <a:t>Work with your neighbors if you want, we have lots of U-solder-it op-amps </a:t>
            </a:r>
            <a:r>
              <a:rPr lang="en-US" dirty="0">
                <a:sym typeface="Wingdings" panose="05000000000000000000" pitchFamily="2" charset="2"/>
              </a:rPr>
              <a:t></a:t>
            </a:r>
          </a:p>
          <a:p>
            <a:r>
              <a:rPr lang="en-US" dirty="0">
                <a:sym typeface="Wingdings" panose="05000000000000000000" pitchFamily="2" charset="2"/>
              </a:rPr>
              <a:t>Let’s allocate some time for this (adaptable)</a:t>
            </a:r>
          </a:p>
          <a:p>
            <a:r>
              <a:rPr lang="en-US" dirty="0">
                <a:sym typeface="Wingdings" panose="05000000000000000000" pitchFamily="2" charset="2"/>
              </a:rPr>
              <a:t>If you’re lost – explore the main curve tracer script and ask questions, in order to get found.</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Contest Time!</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EBC51448-1536-41B6-B803-189508ACC8B3}" type="datetime1">
              <a:rPr lang="en-US" smtClean="0"/>
              <a:t>9/23/2024</a:t>
            </a:fld>
            <a:endParaRPr lang="en-US"/>
          </a:p>
        </p:txBody>
      </p:sp>
      <p:sp>
        <p:nvSpPr>
          <p:cNvPr id="6" name="Explosion: 14 Points 5">
            <a:extLst>
              <a:ext uri="{FF2B5EF4-FFF2-40B4-BE49-F238E27FC236}">
                <a16:creationId xmlns:a16="http://schemas.microsoft.com/office/drawing/2014/main" id="{163D7031-3FD0-40DA-A58D-5ECF8CEE4CFD}"/>
              </a:ext>
            </a:extLst>
          </p:cNvPr>
          <p:cNvSpPr/>
          <p:nvPr/>
        </p:nvSpPr>
        <p:spPr>
          <a:xfrm>
            <a:off x="10389866" y="5092579"/>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8BA46B-5330-415E-B420-BA93D02E2057}"/>
              </a:ext>
            </a:extLst>
          </p:cNvPr>
          <p:cNvSpPr txBox="1"/>
          <p:nvPr/>
        </p:nvSpPr>
        <p:spPr>
          <a:xfrm>
            <a:off x="10719138" y="5662404"/>
            <a:ext cx="1143591" cy="369332"/>
          </a:xfrm>
          <a:prstGeom prst="rect">
            <a:avLst/>
          </a:prstGeom>
          <a:noFill/>
        </p:spPr>
        <p:txBody>
          <a:bodyPr wrap="square" rtlCol="0">
            <a:spAutoFit/>
          </a:bodyPr>
          <a:lstStyle/>
          <a:p>
            <a:r>
              <a:rPr lang="en-US" b="1" i="1" dirty="0">
                <a:solidFill>
                  <a:srgbClr val="00B050"/>
                </a:solidFill>
              </a:rPr>
              <a:t>Print Me</a:t>
            </a:r>
          </a:p>
        </p:txBody>
      </p:sp>
      <p:pic>
        <p:nvPicPr>
          <p:cNvPr id="10" name="Picture 9">
            <a:extLst>
              <a:ext uri="{FF2B5EF4-FFF2-40B4-BE49-F238E27FC236}">
                <a16:creationId xmlns:a16="http://schemas.microsoft.com/office/drawing/2014/main" id="{AB7CA7A7-A0A0-4D8A-9C0D-8F914D40FD32}"/>
              </a:ext>
            </a:extLst>
          </p:cNvPr>
          <p:cNvPicPr>
            <a:picLocks noChangeAspect="1"/>
          </p:cNvPicPr>
          <p:nvPr/>
        </p:nvPicPr>
        <p:blipFill>
          <a:blip r:embed="rId3"/>
          <a:stretch>
            <a:fillRect/>
          </a:stretch>
        </p:blipFill>
        <p:spPr>
          <a:xfrm>
            <a:off x="7300452" y="3932500"/>
            <a:ext cx="3001105" cy="2595549"/>
          </a:xfrm>
          <a:prstGeom prst="rect">
            <a:avLst/>
          </a:prstGeom>
        </p:spPr>
      </p:pic>
      <p:pic>
        <p:nvPicPr>
          <p:cNvPr id="11" name="Picture 10">
            <a:extLst>
              <a:ext uri="{FF2B5EF4-FFF2-40B4-BE49-F238E27FC236}">
                <a16:creationId xmlns:a16="http://schemas.microsoft.com/office/drawing/2014/main" id="{D0805B32-9990-4909-A1D9-6BE6925FAC03}"/>
              </a:ext>
            </a:extLst>
          </p:cNvPr>
          <p:cNvPicPr>
            <a:picLocks noChangeAspect="1"/>
          </p:cNvPicPr>
          <p:nvPr/>
        </p:nvPicPr>
        <p:blipFill>
          <a:blip r:embed="rId4"/>
          <a:stretch>
            <a:fillRect/>
          </a:stretch>
        </p:blipFill>
        <p:spPr>
          <a:xfrm>
            <a:off x="4006252" y="4379270"/>
            <a:ext cx="2189970" cy="2148779"/>
          </a:xfrm>
          <a:prstGeom prst="rect">
            <a:avLst/>
          </a:prstGeom>
        </p:spPr>
      </p:pic>
      <p:pic>
        <p:nvPicPr>
          <p:cNvPr id="13" name="Picture 12">
            <a:extLst>
              <a:ext uri="{FF2B5EF4-FFF2-40B4-BE49-F238E27FC236}">
                <a16:creationId xmlns:a16="http://schemas.microsoft.com/office/drawing/2014/main" id="{868DA554-67C5-41DD-9B63-41A3079D34B3}"/>
              </a:ext>
            </a:extLst>
          </p:cNvPr>
          <p:cNvPicPr>
            <a:picLocks noChangeAspect="1"/>
          </p:cNvPicPr>
          <p:nvPr/>
        </p:nvPicPr>
        <p:blipFill>
          <a:blip r:embed="rId5"/>
          <a:stretch>
            <a:fillRect/>
          </a:stretch>
        </p:blipFill>
        <p:spPr>
          <a:xfrm>
            <a:off x="404825" y="4429012"/>
            <a:ext cx="2971236" cy="1888778"/>
          </a:xfrm>
          <a:prstGeom prst="rect">
            <a:avLst/>
          </a:prstGeom>
        </p:spPr>
      </p:pic>
      <p:sp>
        <p:nvSpPr>
          <p:cNvPr id="8" name="Slide Number Placeholder 7">
            <a:extLst>
              <a:ext uri="{FF2B5EF4-FFF2-40B4-BE49-F238E27FC236}">
                <a16:creationId xmlns:a16="http://schemas.microsoft.com/office/drawing/2014/main" id="{6046DEFC-0041-D181-A649-8EE338D774BB}"/>
              </a:ext>
            </a:extLst>
          </p:cNvPr>
          <p:cNvSpPr>
            <a:spLocks noGrp="1"/>
          </p:cNvSpPr>
          <p:nvPr>
            <p:ph type="sldNum" sz="quarter" idx="4"/>
          </p:nvPr>
        </p:nvSpPr>
        <p:spPr/>
        <p:txBody>
          <a:bodyPr/>
          <a:lstStyle/>
          <a:p>
            <a:pPr>
              <a:defRPr/>
            </a:pPr>
            <a:fld id="{A9CE67A1-BA7F-A74E-B5D7-615746DEEC2B}" type="slidenum">
              <a:rPr lang="en-US" smtClean="0"/>
              <a:pPr>
                <a:defRPr/>
              </a:pPr>
              <a:t>34</a:t>
            </a:fld>
            <a:endParaRPr lang="en-US" baseline="-11000" dirty="0"/>
          </a:p>
        </p:txBody>
      </p:sp>
    </p:spTree>
    <p:extLst>
      <p:ext uri="{BB962C8B-B14F-4D97-AF65-F5344CB8AC3E}">
        <p14:creationId xmlns:p14="http://schemas.microsoft.com/office/powerpoint/2010/main" val="209147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187327" y="809626"/>
            <a:ext cx="10274300" cy="3162300"/>
          </a:xfrm>
        </p:spPr>
        <p:txBody>
          <a:bodyPr/>
          <a:lstStyle/>
          <a:p>
            <a:r>
              <a:rPr lang="en-US" dirty="0"/>
              <a:t>Build up ten pilot units using Raspberry Pi Zero 2 </a:t>
            </a:r>
            <a:r>
              <a:rPr lang="en-US" dirty="0" err="1"/>
              <a:t>Ws</a:t>
            </a:r>
            <a:r>
              <a:rPr lang="en-US" dirty="0"/>
              <a:t> (no recompiling necessary!)</a:t>
            </a:r>
          </a:p>
          <a:p>
            <a:r>
              <a:rPr lang="en-US" dirty="0"/>
              <a:t>Stick with Linux, migrate to 96Board, </a:t>
            </a:r>
            <a:r>
              <a:rPr lang="en-US" dirty="0" err="1"/>
              <a:t>BeagleBone</a:t>
            </a:r>
            <a:r>
              <a:rPr lang="en-US" dirty="0"/>
              <a:t>, or other Pi alternative (that you can actually get these days)</a:t>
            </a:r>
          </a:p>
          <a:p>
            <a:r>
              <a:rPr lang="en-US" dirty="0"/>
              <a:t>Build no-OS example project on ADICUP3029 or Max feather</a:t>
            </a:r>
          </a:p>
          <a:p>
            <a:pPr lvl="1"/>
            <a:r>
              <a:rPr lang="en-US" dirty="0"/>
              <a:t>Run our Python curve tracer to prove out hardware</a:t>
            </a:r>
          </a:p>
          <a:p>
            <a:pPr lvl="1"/>
            <a:r>
              <a:rPr lang="en-US" dirty="0"/>
              <a:t>Migrate toward embedded application</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Where can Fred go from here?</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DD28FE31-F66F-4E8F-B307-496D8E9F1191}" type="datetime1">
              <a:rPr lang="en-US" smtClean="0"/>
              <a:t>9/23/2024</a:t>
            </a:fld>
            <a:endParaRPr lang="en-US"/>
          </a:p>
        </p:txBody>
      </p:sp>
      <p:pic>
        <p:nvPicPr>
          <p:cNvPr id="9" name="Picture 8" descr="A picture containing electronics, circuit&#10;&#10;Description automatically generated">
            <a:extLst>
              <a:ext uri="{FF2B5EF4-FFF2-40B4-BE49-F238E27FC236}">
                <a16:creationId xmlns:a16="http://schemas.microsoft.com/office/drawing/2014/main" id="{CE22060F-D896-41FA-A81B-6C0CD0B97BE2}"/>
              </a:ext>
            </a:extLst>
          </p:cNvPr>
          <p:cNvPicPr>
            <a:picLocks noChangeAspect="1"/>
          </p:cNvPicPr>
          <p:nvPr/>
        </p:nvPicPr>
        <p:blipFill>
          <a:blip r:embed="rId2"/>
          <a:stretch>
            <a:fillRect/>
          </a:stretch>
        </p:blipFill>
        <p:spPr>
          <a:xfrm>
            <a:off x="6655706" y="3429000"/>
            <a:ext cx="3513183" cy="2971419"/>
          </a:xfrm>
          <a:prstGeom prst="rect">
            <a:avLst/>
          </a:prstGeom>
        </p:spPr>
      </p:pic>
      <p:sp>
        <p:nvSpPr>
          <p:cNvPr id="10" name="CustomShape 5">
            <a:extLst>
              <a:ext uri="{FF2B5EF4-FFF2-40B4-BE49-F238E27FC236}">
                <a16:creationId xmlns:a16="http://schemas.microsoft.com/office/drawing/2014/main" id="{446D6153-A8F9-43A2-9FAA-CD995FC0E2C5}"/>
              </a:ext>
            </a:extLst>
          </p:cNvPr>
          <p:cNvSpPr/>
          <p:nvPr/>
        </p:nvSpPr>
        <p:spPr>
          <a:xfrm>
            <a:off x="3346591" y="4914709"/>
            <a:ext cx="2156790"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Arial"/>
                <a:hlinkClick r:id="rId3"/>
              </a:rPr>
              <a:t>MAX32655FTHR</a:t>
            </a:r>
            <a:endParaRPr kumimoji="0" lang="en-US" sz="1800" b="1" i="0" u="none" strike="noStrike" kern="1200" cap="none" spc="-1"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(no-OS)</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11" name="CustomShape 10">
            <a:extLst>
              <a:ext uri="{FF2B5EF4-FFF2-40B4-BE49-F238E27FC236}">
                <a16:creationId xmlns:a16="http://schemas.microsoft.com/office/drawing/2014/main" id="{8C75D782-8635-42DF-9BBD-C4EA7BFB59AA}"/>
              </a:ext>
            </a:extLst>
          </p:cNvPr>
          <p:cNvSpPr/>
          <p:nvPr/>
        </p:nvSpPr>
        <p:spPr>
          <a:xfrm flipV="1">
            <a:off x="5536295" y="4714875"/>
            <a:ext cx="1045480" cy="47625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 name="CustomShape 5">
            <a:extLst>
              <a:ext uri="{FF2B5EF4-FFF2-40B4-BE49-F238E27FC236}">
                <a16:creationId xmlns:a16="http://schemas.microsoft.com/office/drawing/2014/main" id="{C45F0210-0950-481E-83A1-1BD25C1646E9}"/>
              </a:ext>
            </a:extLst>
          </p:cNvPr>
          <p:cNvSpPr/>
          <p:nvPr/>
        </p:nvSpPr>
        <p:spPr>
          <a:xfrm>
            <a:off x="10168889" y="3213401"/>
            <a:ext cx="1976746"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Arial"/>
                <a:hlinkClick r:id="rId4"/>
              </a:rPr>
              <a:t>FTHR-PMD-INTZ</a:t>
            </a:r>
            <a:endParaRPr kumimoji="0" lang="en-US" sz="1800" b="1" i="0" u="none" strike="noStrike" kern="1200" cap="none" spc="-1" normalizeH="0" baseline="0" noProof="0" dirty="0">
              <a:ln>
                <a:noFill/>
              </a:ln>
              <a:solidFill>
                <a:srgbClr val="000000"/>
              </a:solidFill>
              <a:effectLst/>
              <a:uLnTx/>
              <a:uFillTx/>
              <a:latin typeface="Arial"/>
            </a:endParaRPr>
          </a:p>
        </p:txBody>
      </p:sp>
      <p:sp>
        <p:nvSpPr>
          <p:cNvPr id="13" name="CustomShape 10">
            <a:extLst>
              <a:ext uri="{FF2B5EF4-FFF2-40B4-BE49-F238E27FC236}">
                <a16:creationId xmlns:a16="http://schemas.microsoft.com/office/drawing/2014/main" id="{A7BB4D77-37BE-44B1-8F7D-E43FE06B2948}"/>
              </a:ext>
            </a:extLst>
          </p:cNvPr>
          <p:cNvSpPr/>
          <p:nvPr/>
        </p:nvSpPr>
        <p:spPr>
          <a:xfrm flipH="1">
            <a:off x="8724899" y="3590447"/>
            <a:ext cx="1638301" cy="1124427"/>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4" name="CustomShape 5">
            <a:extLst>
              <a:ext uri="{FF2B5EF4-FFF2-40B4-BE49-F238E27FC236}">
                <a16:creationId xmlns:a16="http://schemas.microsoft.com/office/drawing/2014/main" id="{0C12B61F-9C4B-4DDB-B2B7-19D808A8F2A8}"/>
              </a:ext>
            </a:extLst>
          </p:cNvPr>
          <p:cNvSpPr/>
          <p:nvPr/>
        </p:nvSpPr>
        <p:spPr>
          <a:xfrm>
            <a:off x="10215254" y="4218857"/>
            <a:ext cx="1976746"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Arial"/>
                <a:hlinkClick r:id="rId5"/>
              </a:rPr>
              <a:t>EVAL-AD5592R-PMDZ</a:t>
            </a:r>
            <a:endParaRPr kumimoji="0" lang="en-US" sz="1800" b="1" i="0" u="none" strike="noStrike" kern="1200" cap="none" spc="-1" normalizeH="0" baseline="0" noProof="0" dirty="0">
              <a:ln>
                <a:noFill/>
              </a:ln>
              <a:solidFill>
                <a:srgbClr val="000000"/>
              </a:solidFill>
              <a:effectLst/>
              <a:uLnTx/>
              <a:uFillTx/>
              <a:latin typeface="Arial"/>
            </a:endParaRPr>
          </a:p>
        </p:txBody>
      </p:sp>
      <p:sp>
        <p:nvSpPr>
          <p:cNvPr id="15" name="CustomShape 10">
            <a:extLst>
              <a:ext uri="{FF2B5EF4-FFF2-40B4-BE49-F238E27FC236}">
                <a16:creationId xmlns:a16="http://schemas.microsoft.com/office/drawing/2014/main" id="{F47641DB-DD39-4F2E-A6A7-9FABCA0E97C8}"/>
              </a:ext>
            </a:extLst>
          </p:cNvPr>
          <p:cNvSpPr/>
          <p:nvPr/>
        </p:nvSpPr>
        <p:spPr>
          <a:xfrm flipH="1">
            <a:off x="10168888" y="4863734"/>
            <a:ext cx="708660" cy="61868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6" name="Slide Number Placeholder 5">
            <a:extLst>
              <a:ext uri="{FF2B5EF4-FFF2-40B4-BE49-F238E27FC236}">
                <a16:creationId xmlns:a16="http://schemas.microsoft.com/office/drawing/2014/main" id="{26935242-79DD-C647-F35F-35F8D7425C20}"/>
              </a:ext>
            </a:extLst>
          </p:cNvPr>
          <p:cNvSpPr>
            <a:spLocks noGrp="1"/>
          </p:cNvSpPr>
          <p:nvPr>
            <p:ph type="sldNum" sz="quarter" idx="4"/>
          </p:nvPr>
        </p:nvSpPr>
        <p:spPr/>
        <p:txBody>
          <a:bodyPr/>
          <a:lstStyle/>
          <a:p>
            <a:pPr>
              <a:defRPr/>
            </a:pPr>
            <a:fld id="{A9CE67A1-BA7F-A74E-B5D7-615746DEEC2B}" type="slidenum">
              <a:rPr lang="en-US" smtClean="0"/>
              <a:pPr>
                <a:defRPr/>
              </a:pPr>
              <a:t>35</a:t>
            </a:fld>
            <a:endParaRPr lang="en-US" baseline="-11000" dirty="0"/>
          </a:p>
        </p:txBody>
      </p:sp>
      <p:sp>
        <p:nvSpPr>
          <p:cNvPr id="7" name="CustomShape 5">
            <a:extLst>
              <a:ext uri="{FF2B5EF4-FFF2-40B4-BE49-F238E27FC236}">
                <a16:creationId xmlns:a16="http://schemas.microsoft.com/office/drawing/2014/main" id="{6D9F01F2-53D0-7B39-D4CB-1CE0C9A5E547}"/>
              </a:ext>
            </a:extLst>
          </p:cNvPr>
          <p:cNvSpPr/>
          <p:nvPr/>
        </p:nvSpPr>
        <p:spPr>
          <a:xfrm>
            <a:off x="2146568" y="5956402"/>
            <a:ext cx="4216400"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1" normalizeH="0" baseline="0" noProof="0" dirty="0">
                <a:ln>
                  <a:noFill/>
                </a:ln>
                <a:solidFill>
                  <a:srgbClr val="000000"/>
                </a:solidFill>
                <a:effectLst/>
                <a:uLnTx/>
                <a:uFillTx/>
                <a:latin typeface="Arial"/>
              </a:rPr>
              <a:t>(These are all orderable part numbers)</a:t>
            </a:r>
            <a:endParaRPr kumimoji="0" lang="en-US" sz="180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8223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But I want to use PyCharm (or </a:t>
            </a:r>
            <a:r>
              <a:rPr lang="en-US" dirty="0" err="1"/>
              <a:t>Vscode</a:t>
            </a:r>
            <a:r>
              <a:rPr lang="en-US" dirty="0"/>
              <a:t>) on my laptop </a:t>
            </a:r>
            <a:r>
              <a:rPr lang="en-US" dirty="0">
                <a:sym typeface="Wingdings" panose="05000000000000000000" pitchFamily="2" charset="2"/>
              </a:rPr>
              <a:t></a:t>
            </a:r>
            <a:endParaRPr lang="en-US" dirty="0"/>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4B4C68AF-7FF4-4BCB-9A68-EC3D56EF0947}" type="datetime1">
              <a:rPr lang="en-US" smtClean="0"/>
              <a:t>9/23/2024</a:t>
            </a:fld>
            <a:endParaRPr lang="en-US"/>
          </a:p>
        </p:txBody>
      </p:sp>
      <p:sp>
        <p:nvSpPr>
          <p:cNvPr id="6" name="Rectangle: Rounded Corners 5">
            <a:extLst>
              <a:ext uri="{FF2B5EF4-FFF2-40B4-BE49-F238E27FC236}">
                <a16:creationId xmlns:a16="http://schemas.microsoft.com/office/drawing/2014/main" id="{F2EF6ACE-9650-4ED2-A1FC-B72DADF9F4F7}"/>
              </a:ext>
            </a:extLst>
          </p:cNvPr>
          <p:cNvSpPr/>
          <p:nvPr/>
        </p:nvSpPr>
        <p:spPr>
          <a:xfrm>
            <a:off x="666204" y="4564829"/>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ADC, DAC, etc.</a:t>
            </a:r>
          </a:p>
        </p:txBody>
      </p:sp>
      <p:sp>
        <p:nvSpPr>
          <p:cNvPr id="7" name="Rectangle: Rounded Corners 6">
            <a:extLst>
              <a:ext uri="{FF2B5EF4-FFF2-40B4-BE49-F238E27FC236}">
                <a16:creationId xmlns:a16="http://schemas.microsoft.com/office/drawing/2014/main" id="{6A460B72-87D4-4AC5-B6E8-641AB02AEEF2}"/>
              </a:ext>
            </a:extLst>
          </p:cNvPr>
          <p:cNvSpPr/>
          <p:nvPr/>
        </p:nvSpPr>
        <p:spPr>
          <a:xfrm>
            <a:off x="666203" y="4254840"/>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HW peripheral (SPI, I2C, JESD) </a:t>
            </a:r>
          </a:p>
        </p:txBody>
      </p:sp>
      <p:sp>
        <p:nvSpPr>
          <p:cNvPr id="8" name="Rectangle: Rounded Corners 7">
            <a:extLst>
              <a:ext uri="{FF2B5EF4-FFF2-40B4-BE49-F238E27FC236}">
                <a16:creationId xmlns:a16="http://schemas.microsoft.com/office/drawing/2014/main" id="{58BF4FFF-C92B-460D-B1A0-2399FAEFE2CD}"/>
              </a:ext>
            </a:extLst>
          </p:cNvPr>
          <p:cNvSpPr/>
          <p:nvPr/>
        </p:nvSpPr>
        <p:spPr>
          <a:xfrm>
            <a:off x="666202" y="394485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Platform Driver</a:t>
            </a:r>
          </a:p>
        </p:txBody>
      </p:sp>
      <p:sp>
        <p:nvSpPr>
          <p:cNvPr id="9" name="Rectangle: Rounded Corners 8">
            <a:extLst>
              <a:ext uri="{FF2B5EF4-FFF2-40B4-BE49-F238E27FC236}">
                <a16:creationId xmlns:a16="http://schemas.microsoft.com/office/drawing/2014/main" id="{BE4ED7A9-29E7-4786-B410-676338556C0B}"/>
              </a:ext>
            </a:extLst>
          </p:cNvPr>
          <p:cNvSpPr/>
          <p:nvPr/>
        </p:nvSpPr>
        <p:spPr>
          <a:xfrm>
            <a:off x="666201" y="363882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Device Driver</a:t>
            </a:r>
          </a:p>
        </p:txBody>
      </p:sp>
      <p:sp>
        <p:nvSpPr>
          <p:cNvPr id="10" name="Rectangle: Rounded Corners 9">
            <a:extLst>
              <a:ext uri="{FF2B5EF4-FFF2-40B4-BE49-F238E27FC236}">
                <a16:creationId xmlns:a16="http://schemas.microsoft.com/office/drawing/2014/main" id="{85263F69-B6D7-4233-9B29-2C7BED97E3C9}"/>
              </a:ext>
            </a:extLst>
          </p:cNvPr>
          <p:cNvSpPr/>
          <p:nvPr/>
        </p:nvSpPr>
        <p:spPr>
          <a:xfrm>
            <a:off x="666199" y="300762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43156FCF-9761-45EF-86D4-4A81ED2F5880}"/>
              </a:ext>
            </a:extLst>
          </p:cNvPr>
          <p:cNvSpPr/>
          <p:nvPr/>
        </p:nvSpPr>
        <p:spPr>
          <a:xfrm>
            <a:off x="666200" y="331761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a:t>
            </a:r>
            <a:r>
              <a:rPr kumimoji="0" lang="en-US" sz="1400" b="0" i="0" u="none" strike="noStrike" kern="1200" cap="none" spc="0" normalizeH="0" baseline="0" noProof="0" dirty="0" err="1">
                <a:ln>
                  <a:noFill/>
                </a:ln>
                <a:solidFill>
                  <a:srgbClr val="000000"/>
                </a:solidFill>
                <a:effectLst/>
                <a:uLnTx/>
                <a:uFillTx/>
                <a:latin typeface="Arial"/>
                <a:ea typeface="+mn-ea"/>
                <a:cs typeface="+mn-cs"/>
              </a:rPr>
              <a:t>ys</a:t>
            </a:r>
            <a:r>
              <a:rPr kumimoji="0" lang="en-US" sz="1400" b="0" i="0" u="none" strike="noStrike" kern="1200" cap="none" spc="0" normalizeH="0" baseline="0" noProof="0" dirty="0">
                <a:ln>
                  <a:noFill/>
                </a:ln>
                <a:solidFill>
                  <a:srgbClr val="000000"/>
                </a:solidFill>
                <a:effectLst/>
                <a:uLnTx/>
                <a:uFillTx/>
                <a:latin typeface="Arial"/>
                <a:ea typeface="+mn-ea"/>
                <a:cs typeface="+mn-cs"/>
              </a:rPr>
              <a:t>/bus/</a:t>
            </a:r>
            <a:r>
              <a:rPr kumimoji="0" lang="en-US" sz="1400" b="0" i="0" u="none" strike="noStrike" kern="1200" cap="none" spc="0" normalizeH="0" baseline="0" noProof="0" dirty="0" err="1">
                <a:ln>
                  <a:noFill/>
                </a:ln>
                <a:solidFill>
                  <a:srgbClr val="000000"/>
                </a:solidFill>
                <a:effectLst/>
                <a:uLnTx/>
                <a:uFillTx/>
                <a:latin typeface="Arial"/>
                <a:ea typeface="+mn-ea"/>
                <a:cs typeface="+mn-cs"/>
              </a:rPr>
              <a:t>iio</a:t>
            </a:r>
            <a:r>
              <a:rPr kumimoji="0" lang="en-US" sz="1400" b="0" i="0" u="none" strike="noStrike" kern="1200" cap="none" spc="0" normalizeH="0" baseline="0" noProof="0" dirty="0">
                <a:ln>
                  <a:noFill/>
                </a:ln>
                <a:solidFill>
                  <a:srgbClr val="000000"/>
                </a:solidFill>
                <a:effectLst/>
                <a:uLnTx/>
                <a:uFillTx/>
                <a:latin typeface="Arial"/>
                <a:ea typeface="+mn-ea"/>
                <a:cs typeface="+mn-cs"/>
              </a:rPr>
              <a:t>/../../</a:t>
            </a:r>
          </a:p>
        </p:txBody>
      </p:sp>
      <p:sp>
        <p:nvSpPr>
          <p:cNvPr id="12" name="Rectangle: Rounded Corners 11">
            <a:extLst>
              <a:ext uri="{FF2B5EF4-FFF2-40B4-BE49-F238E27FC236}">
                <a16:creationId xmlns:a16="http://schemas.microsoft.com/office/drawing/2014/main" id="{968BF583-68CF-469D-860E-838890BC6C03}"/>
              </a:ext>
            </a:extLst>
          </p:cNvPr>
          <p:cNvSpPr/>
          <p:nvPr/>
        </p:nvSpPr>
        <p:spPr>
          <a:xfrm>
            <a:off x="4741066" y="347969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a:t>
            </a:r>
            <a:r>
              <a:rPr kumimoji="0" lang="en-US" sz="1400" b="0" i="0" u="none" strike="noStrike" kern="1200" cap="none" spc="0" normalizeH="0" baseline="0" noProof="0" dirty="0" err="1">
                <a:ln>
                  <a:noFill/>
                </a:ln>
                <a:solidFill>
                  <a:srgbClr val="000000"/>
                </a:solidFill>
                <a:effectLst/>
                <a:uLnTx/>
                <a:uFillTx/>
                <a:latin typeface="Arial"/>
                <a:ea typeface="+mn-ea"/>
                <a:cs typeface="+mn-cs"/>
              </a:rPr>
              <a:t>ylibiio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5FC7E792-DA91-4BAC-A94D-E4A437F113BE}"/>
              </a:ext>
            </a:extLst>
          </p:cNvPr>
          <p:cNvSpPr/>
          <p:nvPr/>
        </p:nvSpPr>
        <p:spPr>
          <a:xfrm>
            <a:off x="4741065" y="316755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a:t>
            </a:r>
            <a:r>
              <a:rPr kumimoji="0" lang="en-US" sz="1400" b="0" i="0" u="none" strike="noStrike" kern="1200" cap="none" spc="0" normalizeH="0" baseline="0" noProof="0" dirty="0" err="1">
                <a:ln>
                  <a:noFill/>
                </a:ln>
                <a:solidFill>
                  <a:srgbClr val="000000"/>
                </a:solidFill>
                <a:effectLst/>
                <a:uLnTx/>
                <a:uFillTx/>
                <a:latin typeface="Arial"/>
                <a:ea typeface="+mn-ea"/>
                <a:cs typeface="+mn-cs"/>
              </a:rPr>
              <a:t>yadi-iio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EF6ECF2A-DB18-41A0-8CC2-966A07425BFC}"/>
              </a:ext>
            </a:extLst>
          </p:cNvPr>
          <p:cNvSpPr/>
          <p:nvPr/>
        </p:nvSpPr>
        <p:spPr>
          <a:xfrm>
            <a:off x="4741064" y="1654460"/>
            <a:ext cx="2800189" cy="1510948"/>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Cushy,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bloated IDE</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(unlike Thonny)</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B7E6293D-F941-49CA-AC8E-60D93846D784}"/>
              </a:ext>
            </a:extLst>
          </p:cNvPr>
          <p:cNvPicPr>
            <a:picLocks noChangeAspect="1"/>
          </p:cNvPicPr>
          <p:nvPr/>
        </p:nvPicPr>
        <p:blipFill>
          <a:blip r:embed="rId2"/>
          <a:stretch>
            <a:fillRect/>
          </a:stretch>
        </p:blipFill>
        <p:spPr>
          <a:xfrm>
            <a:off x="685861" y="5059530"/>
            <a:ext cx="2357798" cy="1374433"/>
          </a:xfrm>
          <a:prstGeom prst="rect">
            <a:avLst/>
          </a:prstGeom>
        </p:spPr>
      </p:pic>
      <p:sp>
        <p:nvSpPr>
          <p:cNvPr id="29" name="Rectangle: Rounded Corners 28">
            <a:extLst>
              <a:ext uri="{FF2B5EF4-FFF2-40B4-BE49-F238E27FC236}">
                <a16:creationId xmlns:a16="http://schemas.microsoft.com/office/drawing/2014/main" id="{83681A4D-4D52-4633-8B4C-9C1A4D3F770A}"/>
              </a:ext>
            </a:extLst>
          </p:cNvPr>
          <p:cNvSpPr/>
          <p:nvPr/>
        </p:nvSpPr>
        <p:spPr>
          <a:xfrm>
            <a:off x="666198" y="268640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i</a:t>
            </a:r>
            <a:r>
              <a:rPr kumimoji="0" lang="en-US" sz="1400" b="0" i="0" u="none" strike="noStrike" kern="1200" cap="none" spc="0" normalizeH="0" baseline="0" noProof="0" dirty="0" err="1">
                <a:ln>
                  <a:noFill/>
                </a:ln>
                <a:solidFill>
                  <a:srgbClr val="000000"/>
                </a:solidFill>
                <a:effectLst/>
                <a:uLnTx/>
                <a:uFillTx/>
                <a:latin typeface="Arial"/>
                <a:ea typeface="+mn-ea"/>
                <a:cs typeface="+mn-cs"/>
              </a:rPr>
              <a:t>iod</a:t>
            </a:r>
            <a:r>
              <a:rPr kumimoji="0" lang="en-US" sz="1400" b="0" i="0" u="none" strike="noStrike" kern="1200" cap="none" spc="0" normalizeH="0" baseline="0" noProof="0" dirty="0">
                <a:ln>
                  <a:noFill/>
                </a:ln>
                <a:solidFill>
                  <a:srgbClr val="000000"/>
                </a:solidFill>
                <a:effectLst/>
                <a:uLnTx/>
                <a:uFillTx/>
                <a:latin typeface="Arial"/>
                <a:ea typeface="+mn-ea"/>
                <a:cs typeface="+mn-cs"/>
              </a:rPr>
              <a:t> server</a:t>
            </a:r>
          </a:p>
        </p:txBody>
      </p:sp>
      <p:pic>
        <p:nvPicPr>
          <p:cNvPr id="14" name="Picture 13">
            <a:extLst>
              <a:ext uri="{FF2B5EF4-FFF2-40B4-BE49-F238E27FC236}">
                <a16:creationId xmlns:a16="http://schemas.microsoft.com/office/drawing/2014/main" id="{F3D172A3-F5CA-4225-B0E8-F9B8C5BE4A57}"/>
              </a:ext>
            </a:extLst>
          </p:cNvPr>
          <p:cNvPicPr>
            <a:picLocks noChangeAspect="1"/>
          </p:cNvPicPr>
          <p:nvPr/>
        </p:nvPicPr>
        <p:blipFill>
          <a:blip r:embed="rId3"/>
          <a:stretch>
            <a:fillRect/>
          </a:stretch>
        </p:blipFill>
        <p:spPr>
          <a:xfrm>
            <a:off x="6227481" y="1802019"/>
            <a:ext cx="1214043" cy="1162538"/>
          </a:xfrm>
          <a:prstGeom prst="rect">
            <a:avLst/>
          </a:prstGeom>
        </p:spPr>
      </p:pic>
      <p:pic>
        <p:nvPicPr>
          <p:cNvPr id="17" name="Picture 16">
            <a:extLst>
              <a:ext uri="{FF2B5EF4-FFF2-40B4-BE49-F238E27FC236}">
                <a16:creationId xmlns:a16="http://schemas.microsoft.com/office/drawing/2014/main" id="{006F1E0E-DF2C-47C3-B1CE-531E0DF05132}"/>
              </a:ext>
            </a:extLst>
          </p:cNvPr>
          <p:cNvPicPr>
            <a:picLocks noChangeAspect="1"/>
          </p:cNvPicPr>
          <p:nvPr/>
        </p:nvPicPr>
        <p:blipFill>
          <a:blip r:embed="rId4"/>
          <a:stretch>
            <a:fillRect/>
          </a:stretch>
        </p:blipFill>
        <p:spPr>
          <a:xfrm>
            <a:off x="9035703" y="3779199"/>
            <a:ext cx="2549545" cy="2095214"/>
          </a:xfrm>
          <a:prstGeom prst="rect">
            <a:avLst/>
          </a:prstGeom>
        </p:spPr>
      </p:pic>
      <p:pic>
        <p:nvPicPr>
          <p:cNvPr id="19" name="Picture 18">
            <a:extLst>
              <a:ext uri="{FF2B5EF4-FFF2-40B4-BE49-F238E27FC236}">
                <a16:creationId xmlns:a16="http://schemas.microsoft.com/office/drawing/2014/main" id="{924BF62B-3458-4090-823D-CDDD060B6359}"/>
              </a:ext>
            </a:extLst>
          </p:cNvPr>
          <p:cNvPicPr>
            <a:picLocks noChangeAspect="1"/>
          </p:cNvPicPr>
          <p:nvPr/>
        </p:nvPicPr>
        <p:blipFill>
          <a:blip r:embed="rId5"/>
          <a:stretch>
            <a:fillRect/>
          </a:stretch>
        </p:blipFill>
        <p:spPr>
          <a:xfrm>
            <a:off x="8402540" y="1177033"/>
            <a:ext cx="3454762" cy="2350140"/>
          </a:xfrm>
          <a:prstGeom prst="rect">
            <a:avLst/>
          </a:prstGeom>
        </p:spPr>
      </p:pic>
      <p:grpSp>
        <p:nvGrpSpPr>
          <p:cNvPr id="23" name="Group 22">
            <a:extLst>
              <a:ext uri="{FF2B5EF4-FFF2-40B4-BE49-F238E27FC236}">
                <a16:creationId xmlns:a16="http://schemas.microsoft.com/office/drawing/2014/main" id="{EE95D664-D5EC-46BC-90BB-09F8E6EF8299}"/>
              </a:ext>
            </a:extLst>
          </p:cNvPr>
          <p:cNvGrpSpPr/>
          <p:nvPr/>
        </p:nvGrpSpPr>
        <p:grpSpPr>
          <a:xfrm>
            <a:off x="2115125" y="2281745"/>
            <a:ext cx="4135259" cy="2221920"/>
            <a:chOff x="2296494" y="2182742"/>
            <a:chExt cx="4402440" cy="2221920"/>
          </a:xfrm>
        </p:grpSpPr>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478DDC96-E69A-4999-898A-883963E282D2}"/>
                    </a:ext>
                  </a:extLst>
                </p14:cNvPr>
                <p14:cNvContentPartPr/>
                <p14:nvPr/>
              </p14:nvContentPartPr>
              <p14:xfrm>
                <a:off x="2296494" y="2182742"/>
                <a:ext cx="4286160" cy="2221920"/>
              </p14:xfrm>
            </p:contentPart>
          </mc:Choice>
          <mc:Fallback xmlns="">
            <p:pic>
              <p:nvPicPr>
                <p:cNvPr id="20" name="Ink 19">
                  <a:extLst>
                    <a:ext uri="{FF2B5EF4-FFF2-40B4-BE49-F238E27FC236}">
                      <a16:creationId xmlns:a16="http://schemas.microsoft.com/office/drawing/2014/main" id="{478DDC96-E69A-4999-898A-883963E282D2}"/>
                    </a:ext>
                  </a:extLst>
                </p:cNvPr>
                <p:cNvPicPr/>
                <p:nvPr/>
              </p:nvPicPr>
              <p:blipFill>
                <a:blip r:embed="rId7"/>
                <a:stretch>
                  <a:fillRect/>
                </a:stretch>
              </p:blipFill>
              <p:spPr>
                <a:xfrm>
                  <a:off x="2287295" y="2174102"/>
                  <a:ext cx="4304940" cy="2239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B5F69887-B605-424F-A7EC-EEB292D2F3D8}"/>
                    </a:ext>
                  </a:extLst>
                </p14:cNvPr>
                <p14:cNvContentPartPr/>
                <p14:nvPr/>
              </p14:nvContentPartPr>
              <p14:xfrm>
                <a:off x="6475734" y="3691862"/>
                <a:ext cx="223200" cy="142920"/>
              </p14:xfrm>
            </p:contentPart>
          </mc:Choice>
          <mc:Fallback xmlns="">
            <p:pic>
              <p:nvPicPr>
                <p:cNvPr id="21" name="Ink 20">
                  <a:extLst>
                    <a:ext uri="{FF2B5EF4-FFF2-40B4-BE49-F238E27FC236}">
                      <a16:creationId xmlns:a16="http://schemas.microsoft.com/office/drawing/2014/main" id="{B5F69887-B605-424F-A7EC-EEB292D2F3D8}"/>
                    </a:ext>
                  </a:extLst>
                </p:cNvPr>
                <p:cNvPicPr/>
                <p:nvPr/>
              </p:nvPicPr>
              <p:blipFill>
                <a:blip r:embed="rId9"/>
                <a:stretch>
                  <a:fillRect/>
                </a:stretch>
              </p:blipFill>
              <p:spPr>
                <a:xfrm>
                  <a:off x="6466146" y="3683222"/>
                  <a:ext cx="241992" cy="160560"/>
                </a:xfrm>
                <a:prstGeom prst="rect">
                  <a:avLst/>
                </a:prstGeom>
              </p:spPr>
            </p:pic>
          </mc:Fallback>
        </mc:AlternateContent>
      </p:grpSp>
      <p:sp>
        <p:nvSpPr>
          <p:cNvPr id="30" name="CustomShape 5">
            <a:extLst>
              <a:ext uri="{FF2B5EF4-FFF2-40B4-BE49-F238E27FC236}">
                <a16:creationId xmlns:a16="http://schemas.microsoft.com/office/drawing/2014/main" id="{5019A213-42AA-4DF3-8AFE-659DADA3D812}"/>
              </a:ext>
            </a:extLst>
          </p:cNvPr>
          <p:cNvSpPr/>
          <p:nvPr/>
        </p:nvSpPr>
        <p:spPr>
          <a:xfrm>
            <a:off x="4500072" y="4557931"/>
            <a:ext cx="2671544"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Wired </a:t>
            </a:r>
            <a:r>
              <a:rPr kumimoji="0" lang="en-US" sz="1800" b="0" i="0" u="none" strike="noStrike" kern="1200" cap="none" spc="-1" normalizeH="0" baseline="0" noProof="0" dirty="0" err="1">
                <a:ln>
                  <a:noFill/>
                </a:ln>
                <a:solidFill>
                  <a:srgbClr val="000000"/>
                </a:solidFill>
                <a:effectLst/>
                <a:uLnTx/>
                <a:uFillTx/>
                <a:latin typeface="Arial"/>
                <a:ea typeface="+mn-ea"/>
                <a:cs typeface="+mn-cs"/>
              </a:rPr>
              <a:t>networ</a:t>
            </a:r>
            <a:r>
              <a:rPr lang="en-US" spc="-1" dirty="0">
                <a:solidFill>
                  <a:srgbClr val="000000"/>
                </a:solidFill>
                <a:latin typeface="Arial"/>
              </a:rPr>
              <a:t>k, wireless, serial, USB</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2" name="CustomShape 5">
            <a:extLst>
              <a:ext uri="{FF2B5EF4-FFF2-40B4-BE49-F238E27FC236}">
                <a16:creationId xmlns:a16="http://schemas.microsoft.com/office/drawing/2014/main" id="{C1553A5A-2681-4EE1-B8E0-0A574B927CB1}"/>
              </a:ext>
            </a:extLst>
          </p:cNvPr>
          <p:cNvSpPr/>
          <p:nvPr/>
        </p:nvSpPr>
        <p:spPr>
          <a:xfrm>
            <a:off x="1221758" y="1333197"/>
            <a:ext cx="1921312"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Raspberry Pi</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3" name="CustomShape 5">
            <a:extLst>
              <a:ext uri="{FF2B5EF4-FFF2-40B4-BE49-F238E27FC236}">
                <a16:creationId xmlns:a16="http://schemas.microsoft.com/office/drawing/2014/main" id="{E71C74AE-C0AD-4B99-838E-D644A210C70C}"/>
              </a:ext>
            </a:extLst>
          </p:cNvPr>
          <p:cNvSpPr/>
          <p:nvPr/>
        </p:nvSpPr>
        <p:spPr>
          <a:xfrm>
            <a:off x="4791878" y="855479"/>
            <a:ext cx="2917012"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Windows, Linux, Mac host</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4" name="Right Brace 33">
            <a:extLst>
              <a:ext uri="{FF2B5EF4-FFF2-40B4-BE49-F238E27FC236}">
                <a16:creationId xmlns:a16="http://schemas.microsoft.com/office/drawing/2014/main" id="{7BC5D45B-5289-47D7-9C9B-FAAF467CCB31}"/>
              </a:ext>
            </a:extLst>
          </p:cNvPr>
          <p:cNvSpPr/>
          <p:nvPr/>
        </p:nvSpPr>
        <p:spPr>
          <a:xfrm rot="16200000">
            <a:off x="1877764" y="516023"/>
            <a:ext cx="377062" cy="280018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ight Brace 34">
            <a:extLst>
              <a:ext uri="{FF2B5EF4-FFF2-40B4-BE49-F238E27FC236}">
                <a16:creationId xmlns:a16="http://schemas.microsoft.com/office/drawing/2014/main" id="{D2723061-AB13-48A1-9CE4-1F3C695D59E2}"/>
              </a:ext>
            </a:extLst>
          </p:cNvPr>
          <p:cNvSpPr/>
          <p:nvPr/>
        </p:nvSpPr>
        <p:spPr>
          <a:xfrm rot="16200000">
            <a:off x="5952628" y="-13485"/>
            <a:ext cx="377062" cy="280018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Explosion: 14 Points 35">
            <a:extLst>
              <a:ext uri="{FF2B5EF4-FFF2-40B4-BE49-F238E27FC236}">
                <a16:creationId xmlns:a16="http://schemas.microsoft.com/office/drawing/2014/main" id="{B500EEB0-C8E2-4FAA-9F4B-35F6DEEFA63C}"/>
              </a:ext>
            </a:extLst>
          </p:cNvPr>
          <p:cNvSpPr/>
          <p:nvPr/>
        </p:nvSpPr>
        <p:spPr>
          <a:xfrm>
            <a:off x="6040729" y="5016007"/>
            <a:ext cx="2090629" cy="1493155"/>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CF68AC8-45F7-492A-9478-4B50BE7441C8}"/>
              </a:ext>
            </a:extLst>
          </p:cNvPr>
          <p:cNvSpPr txBox="1"/>
          <p:nvPr/>
        </p:nvSpPr>
        <p:spPr>
          <a:xfrm>
            <a:off x="6354305" y="5440178"/>
            <a:ext cx="1463476" cy="646331"/>
          </a:xfrm>
          <a:prstGeom prst="rect">
            <a:avLst/>
          </a:prstGeom>
          <a:noFill/>
        </p:spPr>
        <p:txBody>
          <a:bodyPr wrap="square" rtlCol="0">
            <a:spAutoFit/>
          </a:bodyPr>
          <a:lstStyle/>
          <a:p>
            <a:r>
              <a:rPr lang="en-US" b="1" i="1" dirty="0">
                <a:solidFill>
                  <a:srgbClr val="00B050"/>
                </a:solidFill>
              </a:rPr>
              <a:t>Ask me for a live demo!</a:t>
            </a:r>
          </a:p>
        </p:txBody>
      </p:sp>
      <p:sp>
        <p:nvSpPr>
          <p:cNvPr id="2" name="Slide Number Placeholder 1">
            <a:extLst>
              <a:ext uri="{FF2B5EF4-FFF2-40B4-BE49-F238E27FC236}">
                <a16:creationId xmlns:a16="http://schemas.microsoft.com/office/drawing/2014/main" id="{D5545165-99A8-290F-0DFC-59702F52342C}"/>
              </a:ext>
            </a:extLst>
          </p:cNvPr>
          <p:cNvSpPr>
            <a:spLocks noGrp="1"/>
          </p:cNvSpPr>
          <p:nvPr>
            <p:ph type="sldNum" sz="quarter" idx="4"/>
          </p:nvPr>
        </p:nvSpPr>
        <p:spPr/>
        <p:txBody>
          <a:bodyPr/>
          <a:lstStyle/>
          <a:p>
            <a:pPr>
              <a:defRPr/>
            </a:pPr>
            <a:fld id="{A9CE67A1-BA7F-A74E-B5D7-615746DEEC2B}" type="slidenum">
              <a:rPr lang="en-US" smtClean="0"/>
              <a:pPr>
                <a:defRPr/>
              </a:pPr>
              <a:t>36</a:t>
            </a:fld>
            <a:endParaRPr lang="en-US" baseline="-11000" dirty="0"/>
          </a:p>
        </p:txBody>
      </p:sp>
    </p:spTree>
    <p:extLst>
      <p:ext uri="{BB962C8B-B14F-4D97-AF65-F5344CB8AC3E}">
        <p14:creationId xmlns:p14="http://schemas.microsoft.com/office/powerpoint/2010/main" val="94028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But I want to use C++ or C# or MATLAB</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7938A2AC-1297-4D5C-B391-84C32C7146F8}" type="datetime1">
              <a:rPr lang="en-US" smtClean="0"/>
              <a:t>9/23/2024</a:t>
            </a:fld>
            <a:endParaRPr lang="en-US"/>
          </a:p>
        </p:txBody>
      </p:sp>
      <p:sp>
        <p:nvSpPr>
          <p:cNvPr id="6" name="Rectangle: Rounded Corners 5">
            <a:extLst>
              <a:ext uri="{FF2B5EF4-FFF2-40B4-BE49-F238E27FC236}">
                <a16:creationId xmlns:a16="http://schemas.microsoft.com/office/drawing/2014/main" id="{F2EF6ACE-9650-4ED2-A1FC-B72DADF9F4F7}"/>
              </a:ext>
            </a:extLst>
          </p:cNvPr>
          <p:cNvSpPr/>
          <p:nvPr/>
        </p:nvSpPr>
        <p:spPr>
          <a:xfrm>
            <a:off x="666204" y="4564829"/>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ADC, DAC, etc.</a:t>
            </a:r>
          </a:p>
        </p:txBody>
      </p:sp>
      <p:sp>
        <p:nvSpPr>
          <p:cNvPr id="7" name="Rectangle: Rounded Corners 6">
            <a:extLst>
              <a:ext uri="{FF2B5EF4-FFF2-40B4-BE49-F238E27FC236}">
                <a16:creationId xmlns:a16="http://schemas.microsoft.com/office/drawing/2014/main" id="{6A460B72-87D4-4AC5-B6E8-641AB02AEEF2}"/>
              </a:ext>
            </a:extLst>
          </p:cNvPr>
          <p:cNvSpPr/>
          <p:nvPr/>
        </p:nvSpPr>
        <p:spPr>
          <a:xfrm>
            <a:off x="666203" y="4254840"/>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HW peripheral (SPI, I2C, JESD) </a:t>
            </a:r>
          </a:p>
        </p:txBody>
      </p:sp>
      <p:sp>
        <p:nvSpPr>
          <p:cNvPr id="8" name="Rectangle: Rounded Corners 7">
            <a:extLst>
              <a:ext uri="{FF2B5EF4-FFF2-40B4-BE49-F238E27FC236}">
                <a16:creationId xmlns:a16="http://schemas.microsoft.com/office/drawing/2014/main" id="{58BF4FFF-C92B-460D-B1A0-2399FAEFE2CD}"/>
              </a:ext>
            </a:extLst>
          </p:cNvPr>
          <p:cNvSpPr/>
          <p:nvPr/>
        </p:nvSpPr>
        <p:spPr>
          <a:xfrm>
            <a:off x="666202" y="394485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Platform Driver</a:t>
            </a:r>
          </a:p>
        </p:txBody>
      </p:sp>
      <p:sp>
        <p:nvSpPr>
          <p:cNvPr id="9" name="Rectangle: Rounded Corners 8">
            <a:extLst>
              <a:ext uri="{FF2B5EF4-FFF2-40B4-BE49-F238E27FC236}">
                <a16:creationId xmlns:a16="http://schemas.microsoft.com/office/drawing/2014/main" id="{BE4ED7A9-29E7-4786-B410-676338556C0B}"/>
              </a:ext>
            </a:extLst>
          </p:cNvPr>
          <p:cNvSpPr/>
          <p:nvPr/>
        </p:nvSpPr>
        <p:spPr>
          <a:xfrm>
            <a:off x="666201" y="363882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Device Driver</a:t>
            </a:r>
          </a:p>
        </p:txBody>
      </p:sp>
      <p:sp>
        <p:nvSpPr>
          <p:cNvPr id="10" name="Rectangle: Rounded Corners 9">
            <a:extLst>
              <a:ext uri="{FF2B5EF4-FFF2-40B4-BE49-F238E27FC236}">
                <a16:creationId xmlns:a16="http://schemas.microsoft.com/office/drawing/2014/main" id="{85263F69-B6D7-4233-9B29-2C7BED97E3C9}"/>
              </a:ext>
            </a:extLst>
          </p:cNvPr>
          <p:cNvSpPr/>
          <p:nvPr/>
        </p:nvSpPr>
        <p:spPr>
          <a:xfrm>
            <a:off x="666199" y="300762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43156FCF-9761-45EF-86D4-4A81ED2F5880}"/>
              </a:ext>
            </a:extLst>
          </p:cNvPr>
          <p:cNvSpPr/>
          <p:nvPr/>
        </p:nvSpPr>
        <p:spPr>
          <a:xfrm>
            <a:off x="666200" y="331761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a:t>
            </a:r>
            <a:r>
              <a:rPr kumimoji="0" lang="en-US" sz="1400" b="0" i="0" u="none" strike="noStrike" kern="1200" cap="none" spc="0" normalizeH="0" baseline="0" noProof="0" dirty="0" err="1">
                <a:ln>
                  <a:noFill/>
                </a:ln>
                <a:solidFill>
                  <a:srgbClr val="000000"/>
                </a:solidFill>
                <a:effectLst/>
                <a:uLnTx/>
                <a:uFillTx/>
                <a:latin typeface="Arial"/>
                <a:ea typeface="+mn-ea"/>
                <a:cs typeface="+mn-cs"/>
              </a:rPr>
              <a:t>ys</a:t>
            </a:r>
            <a:r>
              <a:rPr kumimoji="0" lang="en-US" sz="1400" b="0" i="0" u="none" strike="noStrike" kern="1200" cap="none" spc="0" normalizeH="0" baseline="0" noProof="0" dirty="0">
                <a:ln>
                  <a:noFill/>
                </a:ln>
                <a:solidFill>
                  <a:srgbClr val="000000"/>
                </a:solidFill>
                <a:effectLst/>
                <a:uLnTx/>
                <a:uFillTx/>
                <a:latin typeface="Arial"/>
                <a:ea typeface="+mn-ea"/>
                <a:cs typeface="+mn-cs"/>
              </a:rPr>
              <a:t>/bus/</a:t>
            </a:r>
            <a:r>
              <a:rPr kumimoji="0" lang="en-US" sz="1400" b="0" i="0" u="none" strike="noStrike" kern="1200" cap="none" spc="0" normalizeH="0" baseline="0" noProof="0" dirty="0" err="1">
                <a:ln>
                  <a:noFill/>
                </a:ln>
                <a:solidFill>
                  <a:srgbClr val="000000"/>
                </a:solidFill>
                <a:effectLst/>
                <a:uLnTx/>
                <a:uFillTx/>
                <a:latin typeface="Arial"/>
                <a:ea typeface="+mn-ea"/>
                <a:cs typeface="+mn-cs"/>
              </a:rPr>
              <a:t>iio</a:t>
            </a:r>
            <a:r>
              <a:rPr kumimoji="0" lang="en-US" sz="1400" b="0" i="0" u="none" strike="noStrike" kern="1200" cap="none" spc="0" normalizeH="0" baseline="0" noProof="0" dirty="0">
                <a:ln>
                  <a:noFill/>
                </a:ln>
                <a:solidFill>
                  <a:srgbClr val="000000"/>
                </a:solidFill>
                <a:effectLst/>
                <a:uLnTx/>
                <a:uFillTx/>
                <a:latin typeface="Arial"/>
                <a:ea typeface="+mn-ea"/>
                <a:cs typeface="+mn-cs"/>
              </a:rPr>
              <a:t>/../../</a:t>
            </a:r>
          </a:p>
        </p:txBody>
      </p:sp>
      <p:sp>
        <p:nvSpPr>
          <p:cNvPr id="12" name="Rectangle: Rounded Corners 11">
            <a:extLst>
              <a:ext uri="{FF2B5EF4-FFF2-40B4-BE49-F238E27FC236}">
                <a16:creationId xmlns:a16="http://schemas.microsoft.com/office/drawing/2014/main" id="{968BF583-68CF-469D-860E-838890BC6C03}"/>
              </a:ext>
            </a:extLst>
          </p:cNvPr>
          <p:cNvSpPr/>
          <p:nvPr/>
        </p:nvSpPr>
        <p:spPr>
          <a:xfrm>
            <a:off x="4741066" y="347969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000000"/>
                </a:solidFill>
                <a:latin typeface="Arial"/>
              </a:rPr>
              <a:t>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5FC7E792-DA91-4BAC-A94D-E4A437F113BE}"/>
              </a:ext>
            </a:extLst>
          </p:cNvPr>
          <p:cNvSpPr/>
          <p:nvPr/>
        </p:nvSpPr>
        <p:spPr>
          <a:xfrm>
            <a:off x="4741065" y="316755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l</a:t>
            </a:r>
            <a:r>
              <a:rPr kumimoji="0" lang="en-US" sz="1400" b="0" i="0" u="none" strike="noStrike" kern="1200" cap="none" spc="0" normalizeH="0" baseline="0" noProof="0" dirty="0" err="1">
                <a:ln>
                  <a:noFill/>
                </a:ln>
                <a:solidFill>
                  <a:srgbClr val="000000"/>
                </a:solidFill>
                <a:effectLst/>
                <a:uLnTx/>
                <a:uFillTx/>
                <a:latin typeface="Arial"/>
                <a:ea typeface="+mn-ea"/>
                <a:cs typeface="+mn-cs"/>
              </a:rPr>
              <a:t>ibiio</a:t>
            </a:r>
            <a:r>
              <a:rPr kumimoji="0" lang="en-US" sz="1400" b="0" i="0" u="none" strike="noStrike" kern="1200" cap="none" spc="0" normalizeH="0" baseline="0" noProof="0" dirty="0">
                <a:ln>
                  <a:noFill/>
                </a:ln>
                <a:solidFill>
                  <a:srgbClr val="000000"/>
                </a:solidFill>
                <a:effectLst/>
                <a:uLnTx/>
                <a:uFillTx/>
                <a:latin typeface="Arial"/>
                <a:ea typeface="+mn-ea"/>
                <a:cs typeface="+mn-cs"/>
              </a:rPr>
              <a:t> l</a:t>
            </a:r>
            <a:r>
              <a:rPr lang="en-US" sz="1400" dirty="0" err="1">
                <a:solidFill>
                  <a:srgbClr val="000000"/>
                </a:solidFill>
                <a:latin typeface="Arial"/>
              </a:rPr>
              <a:t>anguage</a:t>
            </a:r>
            <a:r>
              <a:rPr lang="en-US" sz="1400" dirty="0">
                <a:solidFill>
                  <a:srgbClr val="000000"/>
                </a:solidFill>
                <a:latin typeface="Arial"/>
              </a:rPr>
              <a:t> bindings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EF6ECF2A-DB18-41A0-8CC2-966A07425BFC}"/>
              </a:ext>
            </a:extLst>
          </p:cNvPr>
          <p:cNvSpPr/>
          <p:nvPr/>
        </p:nvSpPr>
        <p:spPr>
          <a:xfrm>
            <a:off x="4741064" y="1654460"/>
            <a:ext cx="2800189" cy="1510948"/>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Application written in your favorite language </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B7E6293D-F941-49CA-AC8E-60D93846D784}"/>
              </a:ext>
            </a:extLst>
          </p:cNvPr>
          <p:cNvPicPr>
            <a:picLocks noChangeAspect="1"/>
          </p:cNvPicPr>
          <p:nvPr/>
        </p:nvPicPr>
        <p:blipFill>
          <a:blip r:embed="rId2"/>
          <a:stretch>
            <a:fillRect/>
          </a:stretch>
        </p:blipFill>
        <p:spPr>
          <a:xfrm>
            <a:off x="685861" y="5059530"/>
            <a:ext cx="2357798" cy="1374433"/>
          </a:xfrm>
          <a:prstGeom prst="rect">
            <a:avLst/>
          </a:prstGeom>
        </p:spPr>
      </p:pic>
      <p:sp>
        <p:nvSpPr>
          <p:cNvPr id="29" name="Rectangle: Rounded Corners 28">
            <a:extLst>
              <a:ext uri="{FF2B5EF4-FFF2-40B4-BE49-F238E27FC236}">
                <a16:creationId xmlns:a16="http://schemas.microsoft.com/office/drawing/2014/main" id="{83681A4D-4D52-4633-8B4C-9C1A4D3F770A}"/>
              </a:ext>
            </a:extLst>
          </p:cNvPr>
          <p:cNvSpPr/>
          <p:nvPr/>
        </p:nvSpPr>
        <p:spPr>
          <a:xfrm>
            <a:off x="666198" y="268640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i</a:t>
            </a:r>
            <a:r>
              <a:rPr kumimoji="0" lang="en-US" sz="1400" b="0" i="0" u="none" strike="noStrike" kern="1200" cap="none" spc="0" normalizeH="0" baseline="0" noProof="0" dirty="0" err="1">
                <a:ln>
                  <a:noFill/>
                </a:ln>
                <a:solidFill>
                  <a:srgbClr val="000000"/>
                </a:solidFill>
                <a:effectLst/>
                <a:uLnTx/>
                <a:uFillTx/>
                <a:latin typeface="Arial"/>
                <a:ea typeface="+mn-ea"/>
                <a:cs typeface="+mn-cs"/>
              </a:rPr>
              <a:t>iod</a:t>
            </a:r>
            <a:r>
              <a:rPr kumimoji="0" lang="en-US" sz="1400" b="0" i="0" u="none" strike="noStrike" kern="1200" cap="none" spc="0" normalizeH="0" baseline="0" noProof="0" dirty="0">
                <a:ln>
                  <a:noFill/>
                </a:ln>
                <a:solidFill>
                  <a:srgbClr val="000000"/>
                </a:solidFill>
                <a:effectLst/>
                <a:uLnTx/>
                <a:uFillTx/>
                <a:latin typeface="Arial"/>
                <a:ea typeface="+mn-ea"/>
                <a:cs typeface="+mn-cs"/>
              </a:rPr>
              <a:t> server</a:t>
            </a:r>
          </a:p>
        </p:txBody>
      </p:sp>
      <p:grpSp>
        <p:nvGrpSpPr>
          <p:cNvPr id="23" name="Group 22">
            <a:extLst>
              <a:ext uri="{FF2B5EF4-FFF2-40B4-BE49-F238E27FC236}">
                <a16:creationId xmlns:a16="http://schemas.microsoft.com/office/drawing/2014/main" id="{EE95D664-D5EC-46BC-90BB-09F8E6EF8299}"/>
              </a:ext>
            </a:extLst>
          </p:cNvPr>
          <p:cNvGrpSpPr/>
          <p:nvPr/>
        </p:nvGrpSpPr>
        <p:grpSpPr>
          <a:xfrm>
            <a:off x="2115125" y="2281745"/>
            <a:ext cx="4135259" cy="2221920"/>
            <a:chOff x="2296494" y="2182742"/>
            <a:chExt cx="4402440" cy="2221920"/>
          </a:xfrm>
        </p:grpSpPr>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478DDC96-E69A-4999-898A-883963E282D2}"/>
                    </a:ext>
                  </a:extLst>
                </p14:cNvPr>
                <p14:cNvContentPartPr/>
                <p14:nvPr/>
              </p14:nvContentPartPr>
              <p14:xfrm>
                <a:off x="2296494" y="2182742"/>
                <a:ext cx="4286160" cy="2221920"/>
              </p14:xfrm>
            </p:contentPart>
          </mc:Choice>
          <mc:Fallback xmlns="">
            <p:pic>
              <p:nvPicPr>
                <p:cNvPr id="20" name="Ink 19">
                  <a:extLst>
                    <a:ext uri="{FF2B5EF4-FFF2-40B4-BE49-F238E27FC236}">
                      <a16:creationId xmlns:a16="http://schemas.microsoft.com/office/drawing/2014/main" id="{478DDC96-E69A-4999-898A-883963E282D2}"/>
                    </a:ext>
                  </a:extLst>
                </p:cNvPr>
                <p:cNvPicPr/>
                <p:nvPr/>
              </p:nvPicPr>
              <p:blipFill>
                <a:blip r:embed="rId4"/>
                <a:stretch>
                  <a:fillRect/>
                </a:stretch>
              </p:blipFill>
              <p:spPr>
                <a:xfrm>
                  <a:off x="2287295" y="2174102"/>
                  <a:ext cx="4304940" cy="2239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B5F69887-B605-424F-A7EC-EEB292D2F3D8}"/>
                    </a:ext>
                  </a:extLst>
                </p14:cNvPr>
                <p14:cNvContentPartPr/>
                <p14:nvPr/>
              </p14:nvContentPartPr>
              <p14:xfrm>
                <a:off x="6475734" y="3691862"/>
                <a:ext cx="223200" cy="142920"/>
              </p14:xfrm>
            </p:contentPart>
          </mc:Choice>
          <mc:Fallback xmlns="">
            <p:pic>
              <p:nvPicPr>
                <p:cNvPr id="21" name="Ink 20">
                  <a:extLst>
                    <a:ext uri="{FF2B5EF4-FFF2-40B4-BE49-F238E27FC236}">
                      <a16:creationId xmlns:a16="http://schemas.microsoft.com/office/drawing/2014/main" id="{B5F69887-B605-424F-A7EC-EEB292D2F3D8}"/>
                    </a:ext>
                  </a:extLst>
                </p:cNvPr>
                <p:cNvPicPr/>
                <p:nvPr/>
              </p:nvPicPr>
              <p:blipFill>
                <a:blip r:embed="rId6"/>
                <a:stretch>
                  <a:fillRect/>
                </a:stretch>
              </p:blipFill>
              <p:spPr>
                <a:xfrm>
                  <a:off x="6466146" y="3683222"/>
                  <a:ext cx="241992" cy="160560"/>
                </a:xfrm>
                <a:prstGeom prst="rect">
                  <a:avLst/>
                </a:prstGeom>
              </p:spPr>
            </p:pic>
          </mc:Fallback>
        </mc:AlternateContent>
      </p:grpSp>
      <p:sp>
        <p:nvSpPr>
          <p:cNvPr id="30" name="CustomShape 5">
            <a:extLst>
              <a:ext uri="{FF2B5EF4-FFF2-40B4-BE49-F238E27FC236}">
                <a16:creationId xmlns:a16="http://schemas.microsoft.com/office/drawing/2014/main" id="{5019A213-42AA-4DF3-8AFE-659DADA3D812}"/>
              </a:ext>
            </a:extLst>
          </p:cNvPr>
          <p:cNvSpPr/>
          <p:nvPr/>
        </p:nvSpPr>
        <p:spPr>
          <a:xfrm>
            <a:off x="4500072" y="4557931"/>
            <a:ext cx="2671544"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Wired </a:t>
            </a:r>
            <a:r>
              <a:rPr kumimoji="0" lang="en-US" sz="1800" b="0" i="0" u="none" strike="noStrike" kern="1200" cap="none" spc="-1" normalizeH="0" baseline="0" noProof="0" dirty="0" err="1">
                <a:ln>
                  <a:noFill/>
                </a:ln>
                <a:solidFill>
                  <a:srgbClr val="000000"/>
                </a:solidFill>
                <a:effectLst/>
                <a:uLnTx/>
                <a:uFillTx/>
                <a:latin typeface="Arial"/>
                <a:ea typeface="+mn-ea"/>
                <a:cs typeface="+mn-cs"/>
              </a:rPr>
              <a:t>networ</a:t>
            </a:r>
            <a:r>
              <a:rPr lang="en-US" spc="-1" dirty="0">
                <a:solidFill>
                  <a:srgbClr val="000000"/>
                </a:solidFill>
                <a:latin typeface="Arial"/>
              </a:rPr>
              <a:t>k, wireless, serial, USB</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2" name="CustomShape 5">
            <a:extLst>
              <a:ext uri="{FF2B5EF4-FFF2-40B4-BE49-F238E27FC236}">
                <a16:creationId xmlns:a16="http://schemas.microsoft.com/office/drawing/2014/main" id="{C1553A5A-2681-4EE1-B8E0-0A574B927CB1}"/>
              </a:ext>
            </a:extLst>
          </p:cNvPr>
          <p:cNvSpPr/>
          <p:nvPr/>
        </p:nvSpPr>
        <p:spPr>
          <a:xfrm>
            <a:off x="1221758" y="1333197"/>
            <a:ext cx="1921312"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Raspberry Pi</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3" name="CustomShape 5">
            <a:extLst>
              <a:ext uri="{FF2B5EF4-FFF2-40B4-BE49-F238E27FC236}">
                <a16:creationId xmlns:a16="http://schemas.microsoft.com/office/drawing/2014/main" id="{E71C74AE-C0AD-4B99-838E-D644A210C70C}"/>
              </a:ext>
            </a:extLst>
          </p:cNvPr>
          <p:cNvSpPr/>
          <p:nvPr/>
        </p:nvSpPr>
        <p:spPr>
          <a:xfrm>
            <a:off x="4791878" y="855479"/>
            <a:ext cx="2917012"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Windows, Linux, Mac host</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4" name="Right Brace 33">
            <a:extLst>
              <a:ext uri="{FF2B5EF4-FFF2-40B4-BE49-F238E27FC236}">
                <a16:creationId xmlns:a16="http://schemas.microsoft.com/office/drawing/2014/main" id="{7BC5D45B-5289-47D7-9C9B-FAAF467CCB31}"/>
              </a:ext>
            </a:extLst>
          </p:cNvPr>
          <p:cNvSpPr/>
          <p:nvPr/>
        </p:nvSpPr>
        <p:spPr>
          <a:xfrm rot="16200000">
            <a:off x="1877764" y="516023"/>
            <a:ext cx="377062" cy="280018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ight Brace 34">
            <a:extLst>
              <a:ext uri="{FF2B5EF4-FFF2-40B4-BE49-F238E27FC236}">
                <a16:creationId xmlns:a16="http://schemas.microsoft.com/office/drawing/2014/main" id="{D2723061-AB13-48A1-9CE4-1F3C695D59E2}"/>
              </a:ext>
            </a:extLst>
          </p:cNvPr>
          <p:cNvSpPr/>
          <p:nvPr/>
        </p:nvSpPr>
        <p:spPr>
          <a:xfrm rot="16200000">
            <a:off x="5952628" y="-13485"/>
            <a:ext cx="377062" cy="280018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E9012E35-7831-48B2-BBE6-052FF4C4E098}"/>
              </a:ext>
            </a:extLst>
          </p:cNvPr>
          <p:cNvPicPr>
            <a:picLocks noChangeAspect="1"/>
          </p:cNvPicPr>
          <p:nvPr/>
        </p:nvPicPr>
        <p:blipFill>
          <a:blip r:embed="rId7"/>
          <a:stretch>
            <a:fillRect/>
          </a:stretch>
        </p:blipFill>
        <p:spPr>
          <a:xfrm>
            <a:off x="8984419" y="572836"/>
            <a:ext cx="2849330" cy="3527009"/>
          </a:xfrm>
          <a:prstGeom prst="rect">
            <a:avLst/>
          </a:prstGeom>
        </p:spPr>
      </p:pic>
      <p:pic>
        <p:nvPicPr>
          <p:cNvPr id="22" name="Picture 21">
            <a:extLst>
              <a:ext uri="{FF2B5EF4-FFF2-40B4-BE49-F238E27FC236}">
                <a16:creationId xmlns:a16="http://schemas.microsoft.com/office/drawing/2014/main" id="{679473E6-6143-49E6-8E9C-A04E345275A7}"/>
              </a:ext>
            </a:extLst>
          </p:cNvPr>
          <p:cNvPicPr>
            <a:picLocks noChangeAspect="1"/>
          </p:cNvPicPr>
          <p:nvPr/>
        </p:nvPicPr>
        <p:blipFill>
          <a:blip r:embed="rId8"/>
          <a:stretch>
            <a:fillRect/>
          </a:stretch>
        </p:blipFill>
        <p:spPr>
          <a:xfrm>
            <a:off x="8984419" y="3848129"/>
            <a:ext cx="2849330" cy="2712897"/>
          </a:xfrm>
          <a:prstGeom prst="rect">
            <a:avLst/>
          </a:prstGeom>
        </p:spPr>
      </p:pic>
      <p:sp>
        <p:nvSpPr>
          <p:cNvPr id="2" name="Slide Number Placeholder 1">
            <a:extLst>
              <a:ext uri="{FF2B5EF4-FFF2-40B4-BE49-F238E27FC236}">
                <a16:creationId xmlns:a16="http://schemas.microsoft.com/office/drawing/2014/main" id="{DE85C5FF-C996-6B6F-0511-4A534C08ACF6}"/>
              </a:ext>
            </a:extLst>
          </p:cNvPr>
          <p:cNvSpPr>
            <a:spLocks noGrp="1"/>
          </p:cNvSpPr>
          <p:nvPr>
            <p:ph type="sldNum" sz="quarter" idx="4"/>
          </p:nvPr>
        </p:nvSpPr>
        <p:spPr/>
        <p:txBody>
          <a:bodyPr/>
          <a:lstStyle/>
          <a:p>
            <a:pPr>
              <a:defRPr/>
            </a:pPr>
            <a:fld id="{A9CE67A1-BA7F-A74E-B5D7-615746DEEC2B}" type="slidenum">
              <a:rPr lang="en-US" smtClean="0"/>
              <a:pPr>
                <a:defRPr/>
              </a:pPr>
              <a:t>37</a:t>
            </a:fld>
            <a:endParaRPr lang="en-US" baseline="-11000" dirty="0"/>
          </a:p>
        </p:txBody>
      </p:sp>
    </p:spTree>
    <p:extLst>
      <p:ext uri="{BB962C8B-B14F-4D97-AF65-F5344CB8AC3E}">
        <p14:creationId xmlns:p14="http://schemas.microsoft.com/office/powerpoint/2010/main" val="3074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Porting to embedded platform</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7F1C279C-524F-4E8F-B8AB-1DD661CBF9BD}" type="datetime1">
              <a:rPr lang="en-US" smtClean="0"/>
              <a:t>9/23/2024</a:t>
            </a:fld>
            <a:endParaRPr lang="en-US"/>
          </a:p>
        </p:txBody>
      </p:sp>
      <p:sp>
        <p:nvSpPr>
          <p:cNvPr id="6" name="Rectangle: Rounded Corners 5">
            <a:extLst>
              <a:ext uri="{FF2B5EF4-FFF2-40B4-BE49-F238E27FC236}">
                <a16:creationId xmlns:a16="http://schemas.microsoft.com/office/drawing/2014/main" id="{F2EF6ACE-9650-4ED2-A1FC-B72DADF9F4F7}"/>
              </a:ext>
            </a:extLst>
          </p:cNvPr>
          <p:cNvSpPr/>
          <p:nvPr/>
        </p:nvSpPr>
        <p:spPr>
          <a:xfrm>
            <a:off x="666204" y="4564829"/>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ADC, DAC, etc.</a:t>
            </a:r>
          </a:p>
        </p:txBody>
      </p:sp>
      <p:sp>
        <p:nvSpPr>
          <p:cNvPr id="7" name="Rectangle: Rounded Corners 6">
            <a:extLst>
              <a:ext uri="{FF2B5EF4-FFF2-40B4-BE49-F238E27FC236}">
                <a16:creationId xmlns:a16="http://schemas.microsoft.com/office/drawing/2014/main" id="{6A460B72-87D4-4AC5-B6E8-641AB02AEEF2}"/>
              </a:ext>
            </a:extLst>
          </p:cNvPr>
          <p:cNvSpPr/>
          <p:nvPr/>
        </p:nvSpPr>
        <p:spPr>
          <a:xfrm>
            <a:off x="666203" y="4254840"/>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HW peripheral (SPI, I2C, JESD) </a:t>
            </a:r>
          </a:p>
        </p:txBody>
      </p:sp>
      <p:sp>
        <p:nvSpPr>
          <p:cNvPr id="8" name="Rectangle: Rounded Corners 7">
            <a:extLst>
              <a:ext uri="{FF2B5EF4-FFF2-40B4-BE49-F238E27FC236}">
                <a16:creationId xmlns:a16="http://schemas.microsoft.com/office/drawing/2014/main" id="{58BF4FFF-C92B-460D-B1A0-2399FAEFE2CD}"/>
              </a:ext>
            </a:extLst>
          </p:cNvPr>
          <p:cNvSpPr/>
          <p:nvPr/>
        </p:nvSpPr>
        <p:spPr>
          <a:xfrm>
            <a:off x="666202" y="394485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n</a:t>
            </a:r>
            <a:r>
              <a:rPr kumimoji="0" lang="en-US" sz="1400" b="0" i="0" u="none" strike="noStrike" kern="1200" cap="none" spc="0" normalizeH="0" baseline="0" noProof="0" dirty="0">
                <a:ln>
                  <a:noFill/>
                </a:ln>
                <a:solidFill>
                  <a:srgbClr val="000000"/>
                </a:solidFill>
                <a:effectLst/>
                <a:uLnTx/>
                <a:uFillTx/>
                <a:latin typeface="Arial"/>
                <a:ea typeface="+mn-ea"/>
                <a:cs typeface="+mn-cs"/>
              </a:rPr>
              <a:t>o-OS Platform Driver</a:t>
            </a:r>
          </a:p>
        </p:txBody>
      </p:sp>
      <p:sp>
        <p:nvSpPr>
          <p:cNvPr id="9" name="Rectangle: Rounded Corners 8">
            <a:extLst>
              <a:ext uri="{FF2B5EF4-FFF2-40B4-BE49-F238E27FC236}">
                <a16:creationId xmlns:a16="http://schemas.microsoft.com/office/drawing/2014/main" id="{BE4ED7A9-29E7-4786-B410-676338556C0B}"/>
              </a:ext>
            </a:extLst>
          </p:cNvPr>
          <p:cNvSpPr/>
          <p:nvPr/>
        </p:nvSpPr>
        <p:spPr>
          <a:xfrm>
            <a:off x="666201" y="363882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n</a:t>
            </a:r>
            <a:r>
              <a:rPr kumimoji="0" lang="en-US" sz="1400" b="0" i="0" u="none" strike="noStrike" kern="1200" cap="none" spc="0" normalizeH="0" baseline="0" noProof="0" dirty="0">
                <a:ln>
                  <a:noFill/>
                </a:ln>
                <a:solidFill>
                  <a:srgbClr val="000000"/>
                </a:solidFill>
                <a:effectLst/>
                <a:uLnTx/>
                <a:uFillTx/>
                <a:latin typeface="Arial"/>
                <a:ea typeface="+mn-ea"/>
                <a:cs typeface="+mn-cs"/>
              </a:rPr>
              <a:t>o-OS Device Driver</a:t>
            </a:r>
          </a:p>
        </p:txBody>
      </p:sp>
      <p:sp>
        <p:nvSpPr>
          <p:cNvPr id="12" name="Rectangle: Rounded Corners 11">
            <a:extLst>
              <a:ext uri="{FF2B5EF4-FFF2-40B4-BE49-F238E27FC236}">
                <a16:creationId xmlns:a16="http://schemas.microsoft.com/office/drawing/2014/main" id="{968BF583-68CF-469D-860E-838890BC6C03}"/>
              </a:ext>
            </a:extLst>
          </p:cNvPr>
          <p:cNvSpPr/>
          <p:nvPr/>
        </p:nvSpPr>
        <p:spPr>
          <a:xfrm>
            <a:off x="4741066" y="347969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a:t>
            </a:r>
            <a:r>
              <a:rPr kumimoji="0" lang="en-US" sz="1400" b="0" i="0" u="none" strike="noStrike" kern="1200" cap="none" spc="0" normalizeH="0" baseline="0" noProof="0" dirty="0" err="1">
                <a:ln>
                  <a:noFill/>
                </a:ln>
                <a:solidFill>
                  <a:srgbClr val="000000"/>
                </a:solidFill>
                <a:effectLst/>
                <a:uLnTx/>
                <a:uFillTx/>
                <a:latin typeface="Arial"/>
                <a:ea typeface="+mn-ea"/>
                <a:cs typeface="+mn-cs"/>
              </a:rPr>
              <a:t>ylibiio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5FC7E792-DA91-4BAC-A94D-E4A437F113BE}"/>
              </a:ext>
            </a:extLst>
          </p:cNvPr>
          <p:cNvSpPr/>
          <p:nvPr/>
        </p:nvSpPr>
        <p:spPr>
          <a:xfrm>
            <a:off x="4741065" y="316755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a:t>
            </a:r>
            <a:r>
              <a:rPr kumimoji="0" lang="en-US" sz="1400" b="0" i="0" u="none" strike="noStrike" kern="1200" cap="none" spc="0" normalizeH="0" baseline="0" noProof="0" dirty="0" err="1">
                <a:ln>
                  <a:noFill/>
                </a:ln>
                <a:solidFill>
                  <a:srgbClr val="000000"/>
                </a:solidFill>
                <a:effectLst/>
                <a:uLnTx/>
                <a:uFillTx/>
                <a:latin typeface="Arial"/>
                <a:ea typeface="+mn-ea"/>
                <a:cs typeface="+mn-cs"/>
              </a:rPr>
              <a:t>yadi-iio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EF6ECF2A-DB18-41A0-8CC2-966A07425BFC}"/>
              </a:ext>
            </a:extLst>
          </p:cNvPr>
          <p:cNvSpPr/>
          <p:nvPr/>
        </p:nvSpPr>
        <p:spPr>
          <a:xfrm>
            <a:off x="4741064" y="1654460"/>
            <a:ext cx="2800189" cy="1510948"/>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Cushy,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bloated IDE</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(unlike Thonny)</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B7E6293D-F941-49CA-AC8E-60D93846D784}"/>
              </a:ext>
            </a:extLst>
          </p:cNvPr>
          <p:cNvPicPr>
            <a:picLocks noChangeAspect="1"/>
          </p:cNvPicPr>
          <p:nvPr/>
        </p:nvPicPr>
        <p:blipFill>
          <a:blip r:embed="rId2"/>
          <a:stretch>
            <a:fillRect/>
          </a:stretch>
        </p:blipFill>
        <p:spPr>
          <a:xfrm>
            <a:off x="685861" y="5059530"/>
            <a:ext cx="2357798" cy="1374433"/>
          </a:xfrm>
          <a:prstGeom prst="rect">
            <a:avLst/>
          </a:prstGeom>
        </p:spPr>
      </p:pic>
      <p:sp>
        <p:nvSpPr>
          <p:cNvPr id="29" name="Rectangle: Rounded Corners 28">
            <a:extLst>
              <a:ext uri="{FF2B5EF4-FFF2-40B4-BE49-F238E27FC236}">
                <a16:creationId xmlns:a16="http://schemas.microsoft.com/office/drawing/2014/main" id="{83681A4D-4D52-4633-8B4C-9C1A4D3F770A}"/>
              </a:ext>
            </a:extLst>
          </p:cNvPr>
          <p:cNvSpPr/>
          <p:nvPr/>
        </p:nvSpPr>
        <p:spPr>
          <a:xfrm>
            <a:off x="666200" y="3321219"/>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000000"/>
                </a:solidFill>
                <a:latin typeface="Arial"/>
              </a:rPr>
              <a:t>tinyi</a:t>
            </a:r>
            <a:r>
              <a:rPr kumimoji="0" lang="en-US" sz="1400" b="0" i="0" u="none" strike="noStrike" kern="1200" cap="none" spc="0" normalizeH="0" baseline="0" noProof="0" dirty="0" err="1">
                <a:ln>
                  <a:noFill/>
                </a:ln>
                <a:solidFill>
                  <a:srgbClr val="000000"/>
                </a:solidFill>
                <a:effectLst/>
                <a:uLnTx/>
                <a:uFillTx/>
                <a:latin typeface="Arial"/>
                <a:ea typeface="+mn-ea"/>
                <a:cs typeface="+mn-cs"/>
              </a:rPr>
              <a:t>iod</a:t>
            </a:r>
            <a:r>
              <a:rPr kumimoji="0" lang="en-US" sz="1400" b="0" i="0" u="none" strike="noStrike" kern="1200" cap="none" spc="0" normalizeH="0" baseline="0" noProof="0" dirty="0">
                <a:ln>
                  <a:noFill/>
                </a:ln>
                <a:solidFill>
                  <a:srgbClr val="000000"/>
                </a:solidFill>
                <a:effectLst/>
                <a:uLnTx/>
                <a:uFillTx/>
                <a:latin typeface="Arial"/>
                <a:ea typeface="+mn-ea"/>
                <a:cs typeface="+mn-cs"/>
              </a:rPr>
              <a:t> server</a:t>
            </a:r>
          </a:p>
        </p:txBody>
      </p:sp>
      <p:pic>
        <p:nvPicPr>
          <p:cNvPr id="14" name="Picture 13">
            <a:extLst>
              <a:ext uri="{FF2B5EF4-FFF2-40B4-BE49-F238E27FC236}">
                <a16:creationId xmlns:a16="http://schemas.microsoft.com/office/drawing/2014/main" id="{F3D172A3-F5CA-4225-B0E8-F9B8C5BE4A57}"/>
              </a:ext>
            </a:extLst>
          </p:cNvPr>
          <p:cNvPicPr>
            <a:picLocks noChangeAspect="1"/>
          </p:cNvPicPr>
          <p:nvPr/>
        </p:nvPicPr>
        <p:blipFill>
          <a:blip r:embed="rId3"/>
          <a:stretch>
            <a:fillRect/>
          </a:stretch>
        </p:blipFill>
        <p:spPr>
          <a:xfrm>
            <a:off x="6227481" y="1802019"/>
            <a:ext cx="1214043" cy="1162538"/>
          </a:xfrm>
          <a:prstGeom prst="rect">
            <a:avLst/>
          </a:prstGeom>
        </p:spPr>
      </p:pic>
      <p:pic>
        <p:nvPicPr>
          <p:cNvPr id="17" name="Picture 16">
            <a:extLst>
              <a:ext uri="{FF2B5EF4-FFF2-40B4-BE49-F238E27FC236}">
                <a16:creationId xmlns:a16="http://schemas.microsoft.com/office/drawing/2014/main" id="{006F1E0E-DF2C-47C3-B1CE-531E0DF05132}"/>
              </a:ext>
            </a:extLst>
          </p:cNvPr>
          <p:cNvPicPr>
            <a:picLocks noChangeAspect="1"/>
          </p:cNvPicPr>
          <p:nvPr/>
        </p:nvPicPr>
        <p:blipFill>
          <a:blip r:embed="rId4"/>
          <a:stretch>
            <a:fillRect/>
          </a:stretch>
        </p:blipFill>
        <p:spPr>
          <a:xfrm>
            <a:off x="9035703" y="3779199"/>
            <a:ext cx="2549545" cy="2095214"/>
          </a:xfrm>
          <a:prstGeom prst="rect">
            <a:avLst/>
          </a:prstGeom>
        </p:spPr>
      </p:pic>
      <p:pic>
        <p:nvPicPr>
          <p:cNvPr id="19" name="Picture 18">
            <a:extLst>
              <a:ext uri="{FF2B5EF4-FFF2-40B4-BE49-F238E27FC236}">
                <a16:creationId xmlns:a16="http://schemas.microsoft.com/office/drawing/2014/main" id="{924BF62B-3458-4090-823D-CDDD060B6359}"/>
              </a:ext>
            </a:extLst>
          </p:cNvPr>
          <p:cNvPicPr>
            <a:picLocks noChangeAspect="1"/>
          </p:cNvPicPr>
          <p:nvPr/>
        </p:nvPicPr>
        <p:blipFill>
          <a:blip r:embed="rId5"/>
          <a:stretch>
            <a:fillRect/>
          </a:stretch>
        </p:blipFill>
        <p:spPr>
          <a:xfrm>
            <a:off x="8402540" y="1177033"/>
            <a:ext cx="3454762" cy="2350140"/>
          </a:xfrm>
          <a:prstGeom prst="rect">
            <a:avLst/>
          </a:prstGeom>
        </p:spPr>
      </p:pic>
      <p:grpSp>
        <p:nvGrpSpPr>
          <p:cNvPr id="23" name="Group 22">
            <a:extLst>
              <a:ext uri="{FF2B5EF4-FFF2-40B4-BE49-F238E27FC236}">
                <a16:creationId xmlns:a16="http://schemas.microsoft.com/office/drawing/2014/main" id="{EE95D664-D5EC-46BC-90BB-09F8E6EF8299}"/>
              </a:ext>
            </a:extLst>
          </p:cNvPr>
          <p:cNvGrpSpPr/>
          <p:nvPr/>
        </p:nvGrpSpPr>
        <p:grpSpPr>
          <a:xfrm>
            <a:off x="2115125" y="2991076"/>
            <a:ext cx="4135259" cy="1369005"/>
            <a:chOff x="2296494" y="2182742"/>
            <a:chExt cx="4402440" cy="2221920"/>
          </a:xfrm>
        </p:grpSpPr>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478DDC96-E69A-4999-898A-883963E282D2}"/>
                    </a:ext>
                  </a:extLst>
                </p14:cNvPr>
                <p14:cNvContentPartPr/>
                <p14:nvPr/>
              </p14:nvContentPartPr>
              <p14:xfrm>
                <a:off x="2296494" y="2182742"/>
                <a:ext cx="4286160" cy="2221920"/>
              </p14:xfrm>
            </p:contentPart>
          </mc:Choice>
          <mc:Fallback xmlns="">
            <p:pic>
              <p:nvPicPr>
                <p:cNvPr id="20" name="Ink 19">
                  <a:extLst>
                    <a:ext uri="{FF2B5EF4-FFF2-40B4-BE49-F238E27FC236}">
                      <a16:creationId xmlns:a16="http://schemas.microsoft.com/office/drawing/2014/main" id="{478DDC96-E69A-4999-898A-883963E282D2}"/>
                    </a:ext>
                  </a:extLst>
                </p:cNvPr>
                <p:cNvPicPr/>
                <p:nvPr/>
              </p:nvPicPr>
              <p:blipFill>
                <a:blip r:embed="rId7"/>
                <a:stretch>
                  <a:fillRect/>
                </a:stretch>
              </p:blipFill>
              <p:spPr>
                <a:xfrm>
                  <a:off x="2287295" y="2168720"/>
                  <a:ext cx="4304940" cy="225054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B5F69887-B605-424F-A7EC-EEB292D2F3D8}"/>
                    </a:ext>
                  </a:extLst>
                </p14:cNvPr>
                <p14:cNvContentPartPr/>
                <p14:nvPr/>
              </p14:nvContentPartPr>
              <p14:xfrm>
                <a:off x="6475734" y="3691862"/>
                <a:ext cx="223200" cy="142920"/>
              </p14:xfrm>
            </p:contentPart>
          </mc:Choice>
          <mc:Fallback xmlns="">
            <p:pic>
              <p:nvPicPr>
                <p:cNvPr id="21" name="Ink 20">
                  <a:extLst>
                    <a:ext uri="{FF2B5EF4-FFF2-40B4-BE49-F238E27FC236}">
                      <a16:creationId xmlns:a16="http://schemas.microsoft.com/office/drawing/2014/main" id="{B5F69887-B605-424F-A7EC-EEB292D2F3D8}"/>
                    </a:ext>
                  </a:extLst>
                </p:cNvPr>
                <p:cNvPicPr/>
                <p:nvPr/>
              </p:nvPicPr>
              <p:blipFill>
                <a:blip r:embed="rId9"/>
                <a:stretch>
                  <a:fillRect/>
                </a:stretch>
              </p:blipFill>
              <p:spPr>
                <a:xfrm>
                  <a:off x="6466146" y="3677862"/>
                  <a:ext cx="241992" cy="171504"/>
                </a:xfrm>
                <a:prstGeom prst="rect">
                  <a:avLst/>
                </a:prstGeom>
              </p:spPr>
            </p:pic>
          </mc:Fallback>
        </mc:AlternateContent>
      </p:grpSp>
      <p:sp>
        <p:nvSpPr>
          <p:cNvPr id="30" name="CustomShape 5">
            <a:extLst>
              <a:ext uri="{FF2B5EF4-FFF2-40B4-BE49-F238E27FC236}">
                <a16:creationId xmlns:a16="http://schemas.microsoft.com/office/drawing/2014/main" id="{5019A213-42AA-4DF3-8AFE-659DADA3D812}"/>
              </a:ext>
            </a:extLst>
          </p:cNvPr>
          <p:cNvSpPr/>
          <p:nvPr/>
        </p:nvSpPr>
        <p:spPr>
          <a:xfrm>
            <a:off x="4500072" y="4557931"/>
            <a:ext cx="2671544"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Wired </a:t>
            </a:r>
            <a:r>
              <a:rPr kumimoji="0" lang="en-US" sz="1800" b="0" i="0" u="none" strike="noStrike" kern="1200" cap="none" spc="-1" normalizeH="0" baseline="0" noProof="0" dirty="0" err="1">
                <a:ln>
                  <a:noFill/>
                </a:ln>
                <a:solidFill>
                  <a:srgbClr val="000000"/>
                </a:solidFill>
                <a:effectLst/>
                <a:uLnTx/>
                <a:uFillTx/>
                <a:latin typeface="Arial"/>
                <a:ea typeface="+mn-ea"/>
                <a:cs typeface="+mn-cs"/>
              </a:rPr>
              <a:t>networ</a:t>
            </a:r>
            <a:r>
              <a:rPr lang="en-US" spc="-1" dirty="0">
                <a:solidFill>
                  <a:srgbClr val="000000"/>
                </a:solidFill>
                <a:latin typeface="Arial"/>
              </a:rPr>
              <a:t>k, wireless, serial, USB</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2" name="CustomShape 5">
            <a:extLst>
              <a:ext uri="{FF2B5EF4-FFF2-40B4-BE49-F238E27FC236}">
                <a16:creationId xmlns:a16="http://schemas.microsoft.com/office/drawing/2014/main" id="{C1553A5A-2681-4EE1-B8E0-0A574B927CB1}"/>
              </a:ext>
            </a:extLst>
          </p:cNvPr>
          <p:cNvSpPr/>
          <p:nvPr/>
        </p:nvSpPr>
        <p:spPr>
          <a:xfrm>
            <a:off x="1241418" y="1938160"/>
            <a:ext cx="1921312"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MAX32XXX </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3" name="CustomShape 5">
            <a:extLst>
              <a:ext uri="{FF2B5EF4-FFF2-40B4-BE49-F238E27FC236}">
                <a16:creationId xmlns:a16="http://schemas.microsoft.com/office/drawing/2014/main" id="{E71C74AE-C0AD-4B99-838E-D644A210C70C}"/>
              </a:ext>
            </a:extLst>
          </p:cNvPr>
          <p:cNvSpPr/>
          <p:nvPr/>
        </p:nvSpPr>
        <p:spPr>
          <a:xfrm>
            <a:off x="4791878" y="855479"/>
            <a:ext cx="2917012"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0000"/>
                </a:solidFill>
                <a:effectLst/>
                <a:uLnTx/>
                <a:uFillTx/>
                <a:latin typeface="Arial"/>
                <a:ea typeface="+mn-ea"/>
                <a:cs typeface="+mn-cs"/>
              </a:rPr>
              <a:t>Windows, Linux, Mac host</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4" name="Right Brace 33">
            <a:extLst>
              <a:ext uri="{FF2B5EF4-FFF2-40B4-BE49-F238E27FC236}">
                <a16:creationId xmlns:a16="http://schemas.microsoft.com/office/drawing/2014/main" id="{7BC5D45B-5289-47D7-9C9B-FAAF467CCB31}"/>
              </a:ext>
            </a:extLst>
          </p:cNvPr>
          <p:cNvSpPr/>
          <p:nvPr/>
        </p:nvSpPr>
        <p:spPr>
          <a:xfrm rot="16200000">
            <a:off x="1897424" y="1120986"/>
            <a:ext cx="377062" cy="280018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ight Brace 34">
            <a:extLst>
              <a:ext uri="{FF2B5EF4-FFF2-40B4-BE49-F238E27FC236}">
                <a16:creationId xmlns:a16="http://schemas.microsoft.com/office/drawing/2014/main" id="{D2723061-AB13-48A1-9CE4-1F3C695D59E2}"/>
              </a:ext>
            </a:extLst>
          </p:cNvPr>
          <p:cNvSpPr/>
          <p:nvPr/>
        </p:nvSpPr>
        <p:spPr>
          <a:xfrm rot="16200000">
            <a:off x="5952628" y="-13485"/>
            <a:ext cx="377062" cy="280018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Explosion: 14 Points 27">
            <a:extLst>
              <a:ext uri="{FF2B5EF4-FFF2-40B4-BE49-F238E27FC236}">
                <a16:creationId xmlns:a16="http://schemas.microsoft.com/office/drawing/2014/main" id="{C462A4E5-7279-4D50-B5C0-C463657AE33F}"/>
              </a:ext>
            </a:extLst>
          </p:cNvPr>
          <p:cNvSpPr/>
          <p:nvPr/>
        </p:nvSpPr>
        <p:spPr>
          <a:xfrm>
            <a:off x="5563155" y="5008256"/>
            <a:ext cx="3352245" cy="1639278"/>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9AF2424-7EEF-49AB-9012-8F175F25497F}"/>
              </a:ext>
            </a:extLst>
          </p:cNvPr>
          <p:cNvSpPr txBox="1"/>
          <p:nvPr/>
        </p:nvSpPr>
        <p:spPr>
          <a:xfrm>
            <a:off x="5914550" y="5546565"/>
            <a:ext cx="2487990" cy="646331"/>
          </a:xfrm>
          <a:prstGeom prst="rect">
            <a:avLst/>
          </a:prstGeom>
          <a:noFill/>
        </p:spPr>
        <p:txBody>
          <a:bodyPr wrap="square" rtlCol="0">
            <a:spAutoFit/>
          </a:bodyPr>
          <a:lstStyle/>
          <a:p>
            <a:r>
              <a:rPr lang="en-US" b="1" i="1" dirty="0">
                <a:solidFill>
                  <a:srgbClr val="00B050"/>
                </a:solidFill>
              </a:rPr>
              <a:t>This is where the no-OS hands-on comes in</a:t>
            </a:r>
          </a:p>
        </p:txBody>
      </p:sp>
      <p:sp>
        <p:nvSpPr>
          <p:cNvPr id="2" name="Slide Number Placeholder 1">
            <a:extLst>
              <a:ext uri="{FF2B5EF4-FFF2-40B4-BE49-F238E27FC236}">
                <a16:creationId xmlns:a16="http://schemas.microsoft.com/office/drawing/2014/main" id="{380B45FF-140D-C7DA-C2AE-1F2AC632662C}"/>
              </a:ext>
            </a:extLst>
          </p:cNvPr>
          <p:cNvSpPr>
            <a:spLocks noGrp="1"/>
          </p:cNvSpPr>
          <p:nvPr>
            <p:ph type="sldNum" sz="quarter" idx="4"/>
          </p:nvPr>
        </p:nvSpPr>
        <p:spPr/>
        <p:txBody>
          <a:bodyPr/>
          <a:lstStyle/>
          <a:p>
            <a:pPr>
              <a:defRPr/>
            </a:pPr>
            <a:fld id="{A9CE67A1-BA7F-A74E-B5D7-615746DEEC2B}" type="slidenum">
              <a:rPr lang="en-US" smtClean="0"/>
              <a:pPr>
                <a:defRPr/>
              </a:pPr>
              <a:t>38</a:t>
            </a:fld>
            <a:endParaRPr lang="en-US" baseline="-11000" dirty="0"/>
          </a:p>
        </p:txBody>
      </p:sp>
    </p:spTree>
    <p:extLst>
      <p:ext uri="{BB962C8B-B14F-4D97-AF65-F5344CB8AC3E}">
        <p14:creationId xmlns:p14="http://schemas.microsoft.com/office/powerpoint/2010/main" val="326132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Porting to embedded platform, embedded application</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36FD7A13-1637-42F9-96CC-34EA1C73DE97}" type="datetime1">
              <a:rPr lang="en-US" smtClean="0"/>
              <a:t>9/23/2024</a:t>
            </a:fld>
            <a:endParaRPr lang="en-US"/>
          </a:p>
        </p:txBody>
      </p:sp>
      <p:sp>
        <p:nvSpPr>
          <p:cNvPr id="6" name="Rectangle: Rounded Corners 5">
            <a:extLst>
              <a:ext uri="{FF2B5EF4-FFF2-40B4-BE49-F238E27FC236}">
                <a16:creationId xmlns:a16="http://schemas.microsoft.com/office/drawing/2014/main" id="{F2EF6ACE-9650-4ED2-A1FC-B72DADF9F4F7}"/>
              </a:ext>
            </a:extLst>
          </p:cNvPr>
          <p:cNvSpPr/>
          <p:nvPr/>
        </p:nvSpPr>
        <p:spPr>
          <a:xfrm>
            <a:off x="369257" y="4428812"/>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ADC, DAC, etc.</a:t>
            </a:r>
          </a:p>
        </p:txBody>
      </p:sp>
      <p:sp>
        <p:nvSpPr>
          <p:cNvPr id="7" name="Rectangle: Rounded Corners 6">
            <a:extLst>
              <a:ext uri="{FF2B5EF4-FFF2-40B4-BE49-F238E27FC236}">
                <a16:creationId xmlns:a16="http://schemas.microsoft.com/office/drawing/2014/main" id="{6A460B72-87D4-4AC5-B6E8-641AB02AEEF2}"/>
              </a:ext>
            </a:extLst>
          </p:cNvPr>
          <p:cNvSpPr/>
          <p:nvPr/>
        </p:nvSpPr>
        <p:spPr>
          <a:xfrm>
            <a:off x="369256" y="4118823"/>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HW peripheral (SPI, I2C, JESD) </a:t>
            </a:r>
          </a:p>
        </p:txBody>
      </p:sp>
      <p:sp>
        <p:nvSpPr>
          <p:cNvPr id="8" name="Rectangle: Rounded Corners 7">
            <a:extLst>
              <a:ext uri="{FF2B5EF4-FFF2-40B4-BE49-F238E27FC236}">
                <a16:creationId xmlns:a16="http://schemas.microsoft.com/office/drawing/2014/main" id="{58BF4FFF-C92B-460D-B1A0-2399FAEFE2CD}"/>
              </a:ext>
            </a:extLst>
          </p:cNvPr>
          <p:cNvSpPr/>
          <p:nvPr/>
        </p:nvSpPr>
        <p:spPr>
          <a:xfrm>
            <a:off x="369255" y="3808834"/>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n</a:t>
            </a:r>
            <a:r>
              <a:rPr kumimoji="0" lang="en-US" sz="1400" b="0" i="0" u="none" strike="noStrike" kern="1200" cap="none" spc="0" normalizeH="0" baseline="0" noProof="0" dirty="0">
                <a:ln>
                  <a:noFill/>
                </a:ln>
                <a:solidFill>
                  <a:srgbClr val="000000"/>
                </a:solidFill>
                <a:effectLst/>
                <a:uLnTx/>
                <a:uFillTx/>
                <a:latin typeface="Arial"/>
                <a:ea typeface="+mn-ea"/>
                <a:cs typeface="+mn-cs"/>
              </a:rPr>
              <a:t>o-OS Platform Driver</a:t>
            </a:r>
          </a:p>
        </p:txBody>
      </p:sp>
      <p:sp>
        <p:nvSpPr>
          <p:cNvPr id="9" name="Rectangle: Rounded Corners 8">
            <a:extLst>
              <a:ext uri="{FF2B5EF4-FFF2-40B4-BE49-F238E27FC236}">
                <a16:creationId xmlns:a16="http://schemas.microsoft.com/office/drawing/2014/main" id="{BE4ED7A9-29E7-4786-B410-676338556C0B}"/>
              </a:ext>
            </a:extLst>
          </p:cNvPr>
          <p:cNvSpPr/>
          <p:nvPr/>
        </p:nvSpPr>
        <p:spPr>
          <a:xfrm>
            <a:off x="369254" y="3502809"/>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n</a:t>
            </a:r>
            <a:r>
              <a:rPr kumimoji="0" lang="en-US" sz="1400" b="0" i="0" u="none" strike="noStrike" kern="1200" cap="none" spc="0" normalizeH="0" baseline="0" noProof="0" dirty="0">
                <a:ln>
                  <a:noFill/>
                </a:ln>
                <a:solidFill>
                  <a:srgbClr val="000000"/>
                </a:solidFill>
                <a:effectLst/>
                <a:uLnTx/>
                <a:uFillTx/>
                <a:latin typeface="Arial"/>
                <a:ea typeface="+mn-ea"/>
                <a:cs typeface="+mn-cs"/>
              </a:rPr>
              <a:t>o-OS Device Driver</a:t>
            </a:r>
          </a:p>
        </p:txBody>
      </p:sp>
      <p:pic>
        <p:nvPicPr>
          <p:cNvPr id="27" name="Picture 26">
            <a:extLst>
              <a:ext uri="{FF2B5EF4-FFF2-40B4-BE49-F238E27FC236}">
                <a16:creationId xmlns:a16="http://schemas.microsoft.com/office/drawing/2014/main" id="{B7E6293D-F941-49CA-AC8E-60D93846D784}"/>
              </a:ext>
            </a:extLst>
          </p:cNvPr>
          <p:cNvPicPr>
            <a:picLocks noChangeAspect="1"/>
          </p:cNvPicPr>
          <p:nvPr/>
        </p:nvPicPr>
        <p:blipFill>
          <a:blip r:embed="rId4"/>
          <a:stretch>
            <a:fillRect/>
          </a:stretch>
        </p:blipFill>
        <p:spPr>
          <a:xfrm>
            <a:off x="388914" y="4923513"/>
            <a:ext cx="2357798" cy="1374433"/>
          </a:xfrm>
          <a:prstGeom prst="rect">
            <a:avLst/>
          </a:prstGeom>
        </p:spPr>
      </p:pic>
      <p:sp>
        <p:nvSpPr>
          <p:cNvPr id="29" name="Rectangle: Rounded Corners 28">
            <a:extLst>
              <a:ext uri="{FF2B5EF4-FFF2-40B4-BE49-F238E27FC236}">
                <a16:creationId xmlns:a16="http://schemas.microsoft.com/office/drawing/2014/main" id="{83681A4D-4D52-4633-8B4C-9C1A4D3F770A}"/>
              </a:ext>
            </a:extLst>
          </p:cNvPr>
          <p:cNvSpPr/>
          <p:nvPr/>
        </p:nvSpPr>
        <p:spPr>
          <a:xfrm>
            <a:off x="4123218" y="6005743"/>
            <a:ext cx="1812835"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000000"/>
                </a:solidFill>
                <a:latin typeface="Arial"/>
              </a:rPr>
              <a:t>tinyi</a:t>
            </a:r>
            <a:r>
              <a:rPr kumimoji="0" lang="en-US" sz="1400" b="0" i="0" u="none" strike="noStrike" kern="1200" cap="none" spc="0" normalizeH="0" baseline="0" noProof="0" dirty="0" err="1">
                <a:ln>
                  <a:noFill/>
                </a:ln>
                <a:solidFill>
                  <a:srgbClr val="000000"/>
                </a:solidFill>
                <a:effectLst/>
                <a:uLnTx/>
                <a:uFillTx/>
                <a:latin typeface="Arial"/>
                <a:ea typeface="+mn-ea"/>
                <a:cs typeface="+mn-cs"/>
              </a:rPr>
              <a:t>iod</a:t>
            </a:r>
            <a:r>
              <a:rPr kumimoji="0" lang="en-US" sz="1400" b="0" i="0" u="none" strike="noStrike" kern="1200" cap="none" spc="0" normalizeH="0" baseline="0" noProof="0" dirty="0">
                <a:ln>
                  <a:noFill/>
                </a:ln>
                <a:solidFill>
                  <a:srgbClr val="000000"/>
                </a:solidFill>
                <a:effectLst/>
                <a:uLnTx/>
                <a:uFillTx/>
                <a:latin typeface="Arial"/>
                <a:ea typeface="+mn-ea"/>
                <a:cs typeface="+mn-cs"/>
              </a:rPr>
              <a:t> server</a:t>
            </a:r>
          </a:p>
        </p:txBody>
      </p:sp>
      <p:sp>
        <p:nvSpPr>
          <p:cNvPr id="32" name="CustomShape 5">
            <a:extLst>
              <a:ext uri="{FF2B5EF4-FFF2-40B4-BE49-F238E27FC236}">
                <a16:creationId xmlns:a16="http://schemas.microsoft.com/office/drawing/2014/main" id="{C1553A5A-2681-4EE1-B8E0-0A574B927CB1}"/>
              </a:ext>
            </a:extLst>
          </p:cNvPr>
          <p:cNvSpPr/>
          <p:nvPr/>
        </p:nvSpPr>
        <p:spPr>
          <a:xfrm>
            <a:off x="1108273" y="851339"/>
            <a:ext cx="1921312"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MAX32XXX </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4" name="Right Brace 33">
            <a:extLst>
              <a:ext uri="{FF2B5EF4-FFF2-40B4-BE49-F238E27FC236}">
                <a16:creationId xmlns:a16="http://schemas.microsoft.com/office/drawing/2014/main" id="{7BC5D45B-5289-47D7-9C9B-FAAF467CCB31}"/>
              </a:ext>
            </a:extLst>
          </p:cNvPr>
          <p:cNvSpPr/>
          <p:nvPr/>
        </p:nvSpPr>
        <p:spPr>
          <a:xfrm rot="16200000">
            <a:off x="1580816" y="-38404"/>
            <a:ext cx="377062" cy="280018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Rectangle: Rounded Corners 25">
            <a:extLst>
              <a:ext uri="{FF2B5EF4-FFF2-40B4-BE49-F238E27FC236}">
                <a16:creationId xmlns:a16="http://schemas.microsoft.com/office/drawing/2014/main" id="{0967112F-28F2-4BD5-86AA-F9BAE980CBD4}"/>
              </a:ext>
            </a:extLst>
          </p:cNvPr>
          <p:cNvSpPr/>
          <p:nvPr/>
        </p:nvSpPr>
        <p:spPr>
          <a:xfrm>
            <a:off x="369254" y="318885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Algorithms, number crunching</a:t>
            </a:r>
          </a:p>
        </p:txBody>
      </p:sp>
      <p:sp>
        <p:nvSpPr>
          <p:cNvPr id="28" name="Rectangle: Rounded Corners 27">
            <a:extLst>
              <a:ext uri="{FF2B5EF4-FFF2-40B4-BE49-F238E27FC236}">
                <a16:creationId xmlns:a16="http://schemas.microsoft.com/office/drawing/2014/main" id="{8D80F429-DB00-48B2-A44A-7F750EEDB490}"/>
              </a:ext>
            </a:extLst>
          </p:cNvPr>
          <p:cNvSpPr/>
          <p:nvPr/>
        </p:nvSpPr>
        <p:spPr>
          <a:xfrm>
            <a:off x="369254" y="1671679"/>
            <a:ext cx="2800189" cy="120526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Rectangle: Rounded Corners 36">
            <a:extLst>
              <a:ext uri="{FF2B5EF4-FFF2-40B4-BE49-F238E27FC236}">
                <a16:creationId xmlns:a16="http://schemas.microsoft.com/office/drawing/2014/main" id="{5F309FAC-7E8F-421E-B494-6C179BEAFE08}"/>
              </a:ext>
            </a:extLst>
          </p:cNvPr>
          <p:cNvSpPr/>
          <p:nvPr/>
        </p:nvSpPr>
        <p:spPr>
          <a:xfrm>
            <a:off x="369253" y="287886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Display driver, UI, buttons, </a:t>
            </a:r>
            <a:r>
              <a:rPr kumimoji="0" lang="en-US" sz="1200" b="0" i="0" u="none" strike="noStrike" kern="1200" cap="none" spc="0" normalizeH="0" baseline="0" noProof="0" dirty="0" err="1">
                <a:ln>
                  <a:noFill/>
                </a:ln>
                <a:solidFill>
                  <a:srgbClr val="000000"/>
                </a:solidFill>
                <a:effectLst/>
                <a:uLnTx/>
                <a:uFillTx/>
                <a:latin typeface="Arial"/>
                <a:ea typeface="+mn-ea"/>
                <a:cs typeface="+mn-cs"/>
              </a:rPr>
              <a:t>blinkies</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949D279A-5FE7-4634-A29C-29B3ED131CDF}"/>
              </a:ext>
            </a:extLst>
          </p:cNvPr>
          <p:cNvPicPr>
            <a:picLocks noChangeAspect="1"/>
          </p:cNvPicPr>
          <p:nvPr/>
        </p:nvPicPr>
        <p:blipFill>
          <a:blip r:embed="rId5"/>
          <a:stretch>
            <a:fillRect/>
          </a:stretch>
        </p:blipFill>
        <p:spPr>
          <a:xfrm>
            <a:off x="566729" y="1699600"/>
            <a:ext cx="1397419" cy="1148504"/>
          </a:xfrm>
          <a:prstGeom prst="rect">
            <a:avLst/>
          </a:prstGeom>
        </p:spPr>
      </p:pic>
      <p:grpSp>
        <p:nvGrpSpPr>
          <p:cNvPr id="16" name="Group 15">
            <a:extLst>
              <a:ext uri="{FF2B5EF4-FFF2-40B4-BE49-F238E27FC236}">
                <a16:creationId xmlns:a16="http://schemas.microsoft.com/office/drawing/2014/main" id="{7BB0F6EF-AFB0-4660-AC16-9A54EB7E5B90}"/>
              </a:ext>
            </a:extLst>
          </p:cNvPr>
          <p:cNvGrpSpPr/>
          <p:nvPr/>
        </p:nvGrpSpPr>
        <p:grpSpPr>
          <a:xfrm>
            <a:off x="4221451" y="5860631"/>
            <a:ext cx="1322336" cy="689684"/>
            <a:chOff x="4450380" y="5515982"/>
            <a:chExt cx="1435680" cy="74880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EA30A09D-7808-4D23-A0A4-56A71956230F}"/>
                    </a:ext>
                  </a:extLst>
                </p14:cNvPr>
                <p14:cNvContentPartPr/>
                <p14:nvPr/>
              </p14:nvContentPartPr>
              <p14:xfrm>
                <a:off x="4450380" y="5683022"/>
                <a:ext cx="1435680" cy="581760"/>
              </p14:xfrm>
            </p:contentPart>
          </mc:Choice>
          <mc:Fallback xmlns="">
            <p:pic>
              <p:nvPicPr>
                <p:cNvPr id="10" name="Ink 9">
                  <a:extLst>
                    <a:ext uri="{FF2B5EF4-FFF2-40B4-BE49-F238E27FC236}">
                      <a16:creationId xmlns:a16="http://schemas.microsoft.com/office/drawing/2014/main" id="{EA30A09D-7808-4D23-A0A4-56A71956230F}"/>
                    </a:ext>
                  </a:extLst>
                </p:cNvPr>
                <p:cNvPicPr/>
                <p:nvPr/>
              </p:nvPicPr>
              <p:blipFill>
                <a:blip r:embed="rId7"/>
                <a:stretch>
                  <a:fillRect/>
                </a:stretch>
              </p:blipFill>
              <p:spPr>
                <a:xfrm>
                  <a:off x="4440608" y="5673645"/>
                  <a:ext cx="1454833" cy="60090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7F47D1F1-AB9E-4E66-833A-10DD5F9C4944}"/>
                    </a:ext>
                  </a:extLst>
                </p14:cNvPr>
                <p14:cNvContentPartPr/>
                <p14:nvPr/>
              </p14:nvContentPartPr>
              <p14:xfrm>
                <a:off x="4835940" y="5515982"/>
                <a:ext cx="952560" cy="710640"/>
              </p14:xfrm>
            </p:contentPart>
          </mc:Choice>
          <mc:Fallback xmlns="">
            <p:pic>
              <p:nvPicPr>
                <p:cNvPr id="11" name="Ink 10">
                  <a:extLst>
                    <a:ext uri="{FF2B5EF4-FFF2-40B4-BE49-F238E27FC236}">
                      <a16:creationId xmlns:a16="http://schemas.microsoft.com/office/drawing/2014/main" id="{7F47D1F1-AB9E-4E66-833A-10DD5F9C4944}"/>
                    </a:ext>
                  </a:extLst>
                </p:cNvPr>
                <p:cNvPicPr/>
                <p:nvPr/>
              </p:nvPicPr>
              <p:blipFill>
                <a:blip r:embed="rId9"/>
                <a:stretch>
                  <a:fillRect/>
                </a:stretch>
              </p:blipFill>
              <p:spPr>
                <a:xfrm>
                  <a:off x="4826168" y="5506210"/>
                  <a:ext cx="971713" cy="729794"/>
                </a:xfrm>
                <a:prstGeom prst="rect">
                  <a:avLst/>
                </a:prstGeom>
              </p:spPr>
            </p:pic>
          </mc:Fallback>
        </mc:AlternateContent>
      </p:grpSp>
      <p:pic>
        <p:nvPicPr>
          <p:cNvPr id="38" name="Picture 37" descr="A picture containing electronics, circuit&#10;&#10;Description automatically generated">
            <a:extLst>
              <a:ext uri="{FF2B5EF4-FFF2-40B4-BE49-F238E27FC236}">
                <a16:creationId xmlns:a16="http://schemas.microsoft.com/office/drawing/2014/main" id="{B275CD08-F3FB-4CB8-A62D-94EA2655C6D8}"/>
              </a:ext>
            </a:extLst>
          </p:cNvPr>
          <p:cNvPicPr>
            <a:picLocks noChangeAspect="1"/>
          </p:cNvPicPr>
          <p:nvPr/>
        </p:nvPicPr>
        <p:blipFill>
          <a:blip r:embed="rId10"/>
          <a:stretch>
            <a:fillRect/>
          </a:stretch>
        </p:blipFill>
        <p:spPr>
          <a:xfrm>
            <a:off x="6655706" y="3429000"/>
            <a:ext cx="3513183" cy="2971419"/>
          </a:xfrm>
          <a:prstGeom prst="rect">
            <a:avLst/>
          </a:prstGeom>
        </p:spPr>
      </p:pic>
      <p:pic>
        <p:nvPicPr>
          <p:cNvPr id="18" name="Adafruit_display_4650-08">
            <a:hlinkClick r:id="" action="ppaction://media"/>
            <a:extLst>
              <a:ext uri="{FF2B5EF4-FFF2-40B4-BE49-F238E27FC236}">
                <a16:creationId xmlns:a16="http://schemas.microsoft.com/office/drawing/2014/main" id="{6D463099-538B-43D5-98CC-0978A6ED6D2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12297" y="1171312"/>
            <a:ext cx="2709863" cy="2032000"/>
          </a:xfrm>
          <a:prstGeom prst="rect">
            <a:avLst/>
          </a:prstGeom>
        </p:spPr>
      </p:pic>
      <p:sp>
        <p:nvSpPr>
          <p:cNvPr id="39" name="CustomShape 5">
            <a:extLst>
              <a:ext uri="{FF2B5EF4-FFF2-40B4-BE49-F238E27FC236}">
                <a16:creationId xmlns:a16="http://schemas.microsoft.com/office/drawing/2014/main" id="{F665A395-D440-4B87-9A11-43D5475AF061}"/>
              </a:ext>
            </a:extLst>
          </p:cNvPr>
          <p:cNvSpPr/>
          <p:nvPr/>
        </p:nvSpPr>
        <p:spPr>
          <a:xfrm>
            <a:off x="8402540" y="796415"/>
            <a:ext cx="2875060"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Possible prototype display</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41" name="CustomShape 5">
            <a:extLst>
              <a:ext uri="{FF2B5EF4-FFF2-40B4-BE49-F238E27FC236}">
                <a16:creationId xmlns:a16="http://schemas.microsoft.com/office/drawing/2014/main" id="{660AA137-94E3-4831-AF2F-D32686271247}"/>
              </a:ext>
            </a:extLst>
          </p:cNvPr>
          <p:cNvSpPr/>
          <p:nvPr/>
        </p:nvSpPr>
        <p:spPr>
          <a:xfrm>
            <a:off x="3536870" y="3764240"/>
            <a:ext cx="1595870" cy="65453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Same as previous slide</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42" name="Right Brace 41">
            <a:extLst>
              <a:ext uri="{FF2B5EF4-FFF2-40B4-BE49-F238E27FC236}">
                <a16:creationId xmlns:a16="http://schemas.microsoft.com/office/drawing/2014/main" id="{900D08C3-6073-484D-BD44-09D2A3B4E76D}"/>
              </a:ext>
            </a:extLst>
          </p:cNvPr>
          <p:cNvSpPr/>
          <p:nvPr/>
        </p:nvSpPr>
        <p:spPr>
          <a:xfrm>
            <a:off x="3347883" y="3502809"/>
            <a:ext cx="267269" cy="1233007"/>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4213F071-7E54-95FE-E989-1682C1DF2E14}"/>
              </a:ext>
            </a:extLst>
          </p:cNvPr>
          <p:cNvSpPr>
            <a:spLocks noGrp="1"/>
          </p:cNvSpPr>
          <p:nvPr>
            <p:ph type="sldNum" sz="quarter" idx="4"/>
          </p:nvPr>
        </p:nvSpPr>
        <p:spPr/>
        <p:txBody>
          <a:bodyPr/>
          <a:lstStyle/>
          <a:p>
            <a:pPr>
              <a:defRPr/>
            </a:pPr>
            <a:fld id="{A9CE67A1-BA7F-A74E-B5D7-615746DEEC2B}" type="slidenum">
              <a:rPr lang="en-US" smtClean="0"/>
              <a:pPr>
                <a:defRPr/>
              </a:pPr>
              <a:t>39</a:t>
            </a:fld>
            <a:endParaRPr lang="en-US" baseline="-11000" dirty="0"/>
          </a:p>
        </p:txBody>
      </p:sp>
    </p:spTree>
    <p:extLst>
      <p:ext uri="{BB962C8B-B14F-4D97-AF65-F5344CB8AC3E}">
        <p14:creationId xmlns:p14="http://schemas.microsoft.com/office/powerpoint/2010/main" val="132409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ADAC4A-0A24-44E5-B077-86DD42FB6819}"/>
              </a:ext>
            </a:extLst>
          </p:cNvPr>
          <p:cNvSpPr>
            <a:spLocks noGrp="1"/>
          </p:cNvSpPr>
          <p:nvPr>
            <p:ph idx="1"/>
          </p:nvPr>
        </p:nvSpPr>
        <p:spPr>
          <a:xfrm>
            <a:off x="346075" y="1066799"/>
            <a:ext cx="11341100" cy="5200185"/>
          </a:xfrm>
        </p:spPr>
        <p:txBody>
          <a:bodyPr>
            <a:normAutofit lnSpcReduction="10000"/>
          </a:bodyPr>
          <a:lstStyle/>
          <a:p>
            <a:r>
              <a:rPr lang="en-US" dirty="0"/>
              <a:t>Objectives: What do we want to accomplish here?</a:t>
            </a:r>
          </a:p>
          <a:p>
            <a:r>
              <a:rPr lang="en-US" dirty="0"/>
              <a:t>What does “Just Enough Software” look like?</a:t>
            </a:r>
          </a:p>
          <a:p>
            <a:r>
              <a:rPr lang="en-US" dirty="0"/>
              <a:t>Software Stack Background</a:t>
            </a:r>
          </a:p>
          <a:p>
            <a:r>
              <a:rPr lang="en-US" dirty="0"/>
              <a:t>Hands-On! Working through a simple, but complete case study</a:t>
            </a:r>
          </a:p>
          <a:p>
            <a:pPr lvl="1"/>
            <a:r>
              <a:rPr lang="en-US" dirty="0"/>
              <a:t>Booting the system</a:t>
            </a:r>
          </a:p>
          <a:p>
            <a:pPr lvl="1"/>
            <a:r>
              <a:rPr lang="en-US" dirty="0"/>
              <a:t>Post-boot housekeeping</a:t>
            </a:r>
          </a:p>
          <a:p>
            <a:pPr lvl="1"/>
            <a:r>
              <a:rPr lang="en-US" dirty="0"/>
              <a:t>Configuring the System (and rebooting!)</a:t>
            </a:r>
          </a:p>
          <a:p>
            <a:pPr lvl="1"/>
            <a:r>
              <a:rPr lang="en-US" dirty="0"/>
              <a:t>Command Line Tools (Hello, AD5592r!)</a:t>
            </a:r>
          </a:p>
          <a:p>
            <a:pPr lvl="1"/>
            <a:r>
              <a:rPr lang="en-US" dirty="0"/>
              <a:t>IIO Oscilloscope</a:t>
            </a:r>
          </a:p>
          <a:p>
            <a:pPr lvl="1"/>
            <a:r>
              <a:rPr lang="en-US" dirty="0"/>
              <a:t>Pyadi-iio And examples</a:t>
            </a:r>
          </a:p>
          <a:p>
            <a:r>
              <a:rPr lang="en-US" dirty="0"/>
              <a:t>More “Just Enough Software” examples</a:t>
            </a:r>
          </a:p>
          <a:p>
            <a:r>
              <a:rPr lang="en-US" dirty="0"/>
              <a:t>Drawing parallels to other software flows</a:t>
            </a:r>
          </a:p>
          <a:p>
            <a:endParaRPr lang="en-US" dirty="0"/>
          </a:p>
        </p:txBody>
      </p:sp>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Session outline</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3DFEF0DD-8124-4F05-996A-07B11B4CB096}" type="datetime1">
              <a:rPr lang="en-US" smtClean="0"/>
              <a:t>9/23/2024</a:t>
            </a:fld>
            <a:endParaRPr lang="en-US"/>
          </a:p>
        </p:txBody>
      </p:sp>
      <p:sp>
        <p:nvSpPr>
          <p:cNvPr id="6" name="Content Placeholder 1">
            <a:extLst>
              <a:ext uri="{FF2B5EF4-FFF2-40B4-BE49-F238E27FC236}">
                <a16:creationId xmlns:a16="http://schemas.microsoft.com/office/drawing/2014/main" id="{8862FCD2-AF75-42F7-8B2E-DBC8D6BDBF7B}"/>
              </a:ext>
            </a:extLst>
          </p:cNvPr>
          <p:cNvSpPr txBox="1">
            <a:spLocks/>
          </p:cNvSpPr>
          <p:nvPr/>
        </p:nvSpPr>
        <p:spPr>
          <a:xfrm>
            <a:off x="6967575" y="3904783"/>
            <a:ext cx="5287797" cy="2362201"/>
          </a:xfrm>
          <a:prstGeom prst="rect">
            <a:avLst/>
          </a:prstGeom>
        </p:spPr>
        <p:txBody>
          <a:bodyPr vert="horz" lIns="0" tIns="0" rIns="0" bIns="0" rtlCol="0" anchor="ctr" anchorCtr="0">
            <a:normAutofit/>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a:solidFill>
                  <a:srgbClr val="000000"/>
                </a:solidFill>
                <a:latin typeface="Barlow" pitchFamily="2" charset="77"/>
                <a:ea typeface="+mn-ea"/>
                <a:cs typeface="+mn-cs"/>
              </a:defRPr>
            </a:lvl1pPr>
            <a:lvl2pPr marL="457200" indent="-228600" algn="l" defTabSz="457200" rtl="0" eaLnBrk="1" latinLnBrk="0" hangingPunct="1">
              <a:lnSpc>
                <a:spcPct val="90000"/>
              </a:lnSpc>
              <a:spcBef>
                <a:spcPct val="20000"/>
              </a:spcBef>
              <a:spcAft>
                <a:spcPts val="400"/>
              </a:spcAft>
              <a:buClr>
                <a:srgbClr val="1E4056"/>
              </a:buClr>
              <a:buFont typeface="Wingdings" charset="2"/>
              <a:buChar char="§"/>
              <a:defRPr lang="en-US" sz="2000" b="0" i="0" kern="1200" baseline="0">
                <a:solidFill>
                  <a:srgbClr val="000000"/>
                </a:solidFill>
                <a:latin typeface="Barlow" pitchFamily="2" charset="77"/>
                <a:ea typeface="+mn-ea"/>
                <a:cs typeface="+mn-cs"/>
              </a:defRPr>
            </a:lvl2pPr>
            <a:lvl3pPr marL="6858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800" b="0" i="0" kern="1200" baseline="0">
                <a:solidFill>
                  <a:srgbClr val="000000"/>
                </a:solidFill>
                <a:latin typeface="Barlow" pitchFamily="2" charset="77"/>
                <a:ea typeface="+mn-ea"/>
                <a:cs typeface="+mn-cs"/>
              </a:defRPr>
            </a:lvl3pPr>
            <a:lvl4pPr marL="9144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a:solidFill>
                  <a:srgbClr val="000000"/>
                </a:solidFill>
                <a:latin typeface="Barlow" pitchFamily="2" charset="77"/>
                <a:ea typeface="+mn-ea"/>
                <a:cs typeface="+mn-cs"/>
              </a:defRPr>
            </a:lvl4pPr>
            <a:lvl5pPr marL="11430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baseline="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This is a nice, long </a:t>
            </a:r>
            <a:r>
              <a:rPr lang="en-US" b="1" i="1" dirty="0"/>
              <a:t>Workshop</a:t>
            </a:r>
            <a:r>
              <a:rPr lang="en-US" dirty="0"/>
              <a:t>:</a:t>
            </a:r>
          </a:p>
          <a:p>
            <a:pPr marL="0" indent="0">
              <a:buNone/>
            </a:pPr>
            <a:r>
              <a:rPr lang="en-US" dirty="0"/>
              <a:t>In addition to methodically working through the hands-on exercises, We have time for real-time questions, discussions, suggestions, constructive criticism, etc.</a:t>
            </a:r>
          </a:p>
        </p:txBody>
      </p:sp>
      <p:sp>
        <p:nvSpPr>
          <p:cNvPr id="7" name="Slide Number Placeholder 6">
            <a:extLst>
              <a:ext uri="{FF2B5EF4-FFF2-40B4-BE49-F238E27FC236}">
                <a16:creationId xmlns:a16="http://schemas.microsoft.com/office/drawing/2014/main" id="{FE773763-908E-2055-E4D9-0CBB3C8B35F8}"/>
              </a:ext>
            </a:extLst>
          </p:cNvPr>
          <p:cNvSpPr>
            <a:spLocks noGrp="1"/>
          </p:cNvSpPr>
          <p:nvPr>
            <p:ph type="sldNum" sz="quarter" idx="4"/>
          </p:nvPr>
        </p:nvSpPr>
        <p:spPr/>
        <p:txBody>
          <a:bodyPr/>
          <a:lstStyle/>
          <a:p>
            <a:pPr>
              <a:defRPr/>
            </a:pPr>
            <a:fld id="{A9CE67A1-BA7F-A74E-B5D7-615746DEEC2B}" type="slidenum">
              <a:rPr lang="en-US" smtClean="0"/>
              <a:pPr>
                <a:defRPr/>
              </a:pPr>
              <a:t>4</a:t>
            </a:fld>
            <a:endParaRPr lang="en-US" baseline="-11000" dirty="0"/>
          </a:p>
        </p:txBody>
      </p:sp>
    </p:spTree>
    <p:extLst>
      <p:ext uri="{BB962C8B-B14F-4D97-AF65-F5344CB8AC3E}">
        <p14:creationId xmlns:p14="http://schemas.microsoft.com/office/powerpoint/2010/main" val="6199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355600" y="1066800"/>
            <a:ext cx="10274300" cy="542925"/>
          </a:xfrm>
        </p:spPr>
        <p:txBody>
          <a:bodyPr/>
          <a:lstStyle/>
          <a:p>
            <a:pPr marL="0" indent="0">
              <a:buNone/>
            </a:pPr>
            <a:r>
              <a:rPr lang="en-US" dirty="0"/>
              <a:t>Remember this slide? Let’s look at some real examples…</a:t>
            </a: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Other examples of “Just Enough Software”</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35CD0564-A4E0-40FA-A580-AA16AFB5B8E1}" type="datetime1">
              <a:rPr lang="en-US" smtClean="0"/>
              <a:t>9/23/2024</a:t>
            </a:fld>
            <a:endParaRPr lang="en-US"/>
          </a:p>
        </p:txBody>
      </p:sp>
      <p:pic>
        <p:nvPicPr>
          <p:cNvPr id="6" name="Picture 5">
            <a:extLst>
              <a:ext uri="{FF2B5EF4-FFF2-40B4-BE49-F238E27FC236}">
                <a16:creationId xmlns:a16="http://schemas.microsoft.com/office/drawing/2014/main" id="{4C260DC3-2BBE-455E-A57B-E190D38F57D7}"/>
              </a:ext>
            </a:extLst>
          </p:cNvPr>
          <p:cNvPicPr>
            <a:picLocks noChangeAspect="1"/>
          </p:cNvPicPr>
          <p:nvPr/>
        </p:nvPicPr>
        <p:blipFill>
          <a:blip r:embed="rId2"/>
          <a:stretch>
            <a:fillRect/>
          </a:stretch>
        </p:blipFill>
        <p:spPr>
          <a:xfrm>
            <a:off x="4055225" y="2219632"/>
            <a:ext cx="6961239" cy="3915697"/>
          </a:xfrm>
          <a:prstGeom prst="rect">
            <a:avLst/>
          </a:prstGeom>
        </p:spPr>
      </p:pic>
      <p:sp>
        <p:nvSpPr>
          <p:cNvPr id="7" name="Slide Number Placeholder 6">
            <a:extLst>
              <a:ext uri="{FF2B5EF4-FFF2-40B4-BE49-F238E27FC236}">
                <a16:creationId xmlns:a16="http://schemas.microsoft.com/office/drawing/2014/main" id="{0BC1BAC7-58DD-0A96-7D2C-7BC7E2F5F7D5}"/>
              </a:ext>
            </a:extLst>
          </p:cNvPr>
          <p:cNvSpPr>
            <a:spLocks noGrp="1"/>
          </p:cNvSpPr>
          <p:nvPr>
            <p:ph type="sldNum" sz="quarter" idx="4"/>
          </p:nvPr>
        </p:nvSpPr>
        <p:spPr/>
        <p:txBody>
          <a:bodyPr/>
          <a:lstStyle/>
          <a:p>
            <a:pPr>
              <a:defRPr/>
            </a:pPr>
            <a:fld id="{A9CE67A1-BA7F-A74E-B5D7-615746DEEC2B}" type="slidenum">
              <a:rPr lang="en-US" smtClean="0"/>
              <a:pPr>
                <a:defRPr/>
              </a:pPr>
              <a:t>40</a:t>
            </a:fld>
            <a:endParaRPr lang="en-US" baseline="-11000" dirty="0"/>
          </a:p>
        </p:txBody>
      </p:sp>
    </p:spTree>
    <p:extLst>
      <p:ext uri="{BB962C8B-B14F-4D97-AF65-F5344CB8AC3E}">
        <p14:creationId xmlns:p14="http://schemas.microsoft.com/office/powerpoint/2010/main" val="128907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a:extLst>
              <a:ext uri="{FF2B5EF4-FFF2-40B4-BE49-F238E27FC236}">
                <a16:creationId xmlns:a16="http://schemas.microsoft.com/office/drawing/2014/main" id="{2A4452D4-8CFB-4F94-9CD7-B033C448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257" y="4040018"/>
            <a:ext cx="3874783" cy="2588233"/>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7">
            <a:extLst>
              <a:ext uri="{FF2B5EF4-FFF2-40B4-BE49-F238E27FC236}">
                <a16:creationId xmlns:a16="http://schemas.microsoft.com/office/drawing/2014/main" id="{C8877703-1342-4287-9963-9BDBA4713D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245" b="1"/>
          <a:stretch/>
        </p:blipFill>
        <p:spPr>
          <a:xfrm rot="5400000">
            <a:off x="1784695" y="36747"/>
            <a:ext cx="3198661" cy="4849655"/>
          </a:xfrm>
          <a:prstGeom prst="rect">
            <a:avLst/>
          </a:prstGeom>
        </p:spPr>
      </p:pic>
      <p:sp>
        <p:nvSpPr>
          <p:cNvPr id="3" name="Title 2">
            <a:extLst>
              <a:ext uri="{FF2B5EF4-FFF2-40B4-BE49-F238E27FC236}">
                <a16:creationId xmlns:a16="http://schemas.microsoft.com/office/drawing/2014/main" id="{B1D18E7D-2B87-456B-B943-15C63C32708E}"/>
              </a:ext>
            </a:extLst>
          </p:cNvPr>
          <p:cNvSpPr>
            <a:spLocks noGrp="1"/>
          </p:cNvSpPr>
          <p:nvPr>
            <p:ph type="title"/>
          </p:nvPr>
        </p:nvSpPr>
        <p:spPr/>
        <p:txBody>
          <a:bodyPr/>
          <a:lstStyle/>
          <a:p>
            <a:r>
              <a:rPr lang="en-US" dirty="0"/>
              <a:t>“The Phaser” ( wiki.analog.com/phaser )</a:t>
            </a:r>
          </a:p>
        </p:txBody>
      </p:sp>
      <p:sp>
        <p:nvSpPr>
          <p:cNvPr id="4" name="Footer Placeholder 3">
            <a:extLst>
              <a:ext uri="{FF2B5EF4-FFF2-40B4-BE49-F238E27FC236}">
                <a16:creationId xmlns:a16="http://schemas.microsoft.com/office/drawing/2014/main" id="{3E1073B5-EC67-48FE-9BC0-E230A8494BDE}"/>
              </a:ext>
            </a:extLst>
          </p:cNvPr>
          <p:cNvSpPr>
            <a:spLocks noGrp="1"/>
          </p:cNvSpPr>
          <p:nvPr>
            <p:ph type="ftr" sz="quarter" idx="3"/>
          </p:nvPr>
        </p:nvSpPr>
        <p:spPr/>
        <p:txBody>
          <a:bodyPr/>
          <a:lstStyle/>
          <a:p>
            <a:r>
              <a:rPr lang="en-US"/>
              <a:t>©2023 Analog Devices, Inc. All rights reserved.</a:t>
            </a:r>
          </a:p>
        </p:txBody>
      </p:sp>
      <p:pic>
        <p:nvPicPr>
          <p:cNvPr id="8" name="Picture 7">
            <a:extLst>
              <a:ext uri="{FF2B5EF4-FFF2-40B4-BE49-F238E27FC236}">
                <a16:creationId xmlns:a16="http://schemas.microsoft.com/office/drawing/2014/main" id="{C7CBA1E0-CACA-488C-9480-96A8DE088C08}"/>
              </a:ext>
            </a:extLst>
          </p:cNvPr>
          <p:cNvPicPr>
            <a:picLocks noChangeAspect="1"/>
          </p:cNvPicPr>
          <p:nvPr/>
        </p:nvPicPr>
        <p:blipFill>
          <a:blip r:embed="rId5"/>
          <a:stretch>
            <a:fillRect/>
          </a:stretch>
        </p:blipFill>
        <p:spPr>
          <a:xfrm>
            <a:off x="5821167" y="826165"/>
            <a:ext cx="5687056" cy="3287747"/>
          </a:xfrm>
          <a:prstGeom prst="rect">
            <a:avLst/>
          </a:prstGeom>
        </p:spPr>
      </p:pic>
      <p:sp>
        <p:nvSpPr>
          <p:cNvPr id="13" name="Rectangle 12">
            <a:extLst>
              <a:ext uri="{FF2B5EF4-FFF2-40B4-BE49-F238E27FC236}">
                <a16:creationId xmlns:a16="http://schemas.microsoft.com/office/drawing/2014/main" id="{BD9C775D-06AD-4AE3-812D-06551888FFB4}"/>
              </a:ext>
            </a:extLst>
          </p:cNvPr>
          <p:cNvSpPr/>
          <p:nvPr/>
        </p:nvSpPr>
        <p:spPr>
          <a:xfrm>
            <a:off x="1019176" y="2123187"/>
            <a:ext cx="985838" cy="747713"/>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C4879E7-8047-4C55-BD1C-D12B060D8913}"/>
              </a:ext>
            </a:extLst>
          </p:cNvPr>
          <p:cNvGrpSpPr/>
          <p:nvPr/>
        </p:nvGrpSpPr>
        <p:grpSpPr>
          <a:xfrm flipH="1">
            <a:off x="1019176" y="1510848"/>
            <a:ext cx="714698" cy="1809043"/>
            <a:chOff x="9979674" y="1177734"/>
            <a:chExt cx="1943058" cy="4918266"/>
          </a:xfrm>
        </p:grpSpPr>
        <p:sp>
          <p:nvSpPr>
            <p:cNvPr id="10" name="Rectangle 9">
              <a:extLst>
                <a:ext uri="{FF2B5EF4-FFF2-40B4-BE49-F238E27FC236}">
                  <a16:creationId xmlns:a16="http://schemas.microsoft.com/office/drawing/2014/main" id="{F5721B5D-8CF3-4536-9E52-D07349B6805D}"/>
                </a:ext>
              </a:extLst>
            </p:cNvPr>
            <p:cNvSpPr/>
            <p:nvPr/>
          </p:nvSpPr>
          <p:spPr bwMode="auto">
            <a:xfrm>
              <a:off x="9979674" y="1181100"/>
              <a:ext cx="647686" cy="49149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eaVert" wrap="none" lIns="91440" tIns="45720" rIns="91440" bIns="45720" numCol="1" rtlCol="0" anchor="ctr" anchorCtr="0" compatLnSpc="1">
              <a:prstTxWarp prst="textNoShape">
                <a:avLst/>
              </a:prstTxWarp>
            </a:bodyPr>
            <a:lstStyle/>
            <a:p>
              <a:pPr algn="ctr"/>
              <a:r>
                <a:rPr lang="en-US" sz="1200">
                  <a:solidFill>
                    <a:schemeClr val="tx1"/>
                  </a:solidFill>
                  <a:latin typeface="Arial" charset="0"/>
                  <a:cs typeface="Arial" charset="0"/>
                </a:rPr>
                <a:t>FPGA</a:t>
              </a:r>
            </a:p>
          </p:txBody>
        </p:sp>
        <p:sp>
          <p:nvSpPr>
            <p:cNvPr id="11" name="Rectangle 10">
              <a:extLst>
                <a:ext uri="{FF2B5EF4-FFF2-40B4-BE49-F238E27FC236}">
                  <a16:creationId xmlns:a16="http://schemas.microsoft.com/office/drawing/2014/main" id="{12AC1D1E-5891-45C0-98A1-C727F0444941}"/>
                </a:ext>
              </a:extLst>
            </p:cNvPr>
            <p:cNvSpPr/>
            <p:nvPr/>
          </p:nvSpPr>
          <p:spPr bwMode="auto">
            <a:xfrm>
              <a:off x="10627360" y="1177734"/>
              <a:ext cx="647686" cy="49149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eaVert" wrap="none" lIns="91440" tIns="45720" rIns="91440" bIns="45720" numCol="1" rtlCol="0" anchor="ctr" anchorCtr="0" compatLnSpc="1">
              <a:prstTxWarp prst="textNoShape">
                <a:avLst/>
              </a:prstTxWarp>
            </a:bodyPr>
            <a:lstStyle/>
            <a:p>
              <a:pPr algn="ctr"/>
              <a:r>
                <a:rPr lang="en-US" sz="1200">
                  <a:solidFill>
                    <a:schemeClr val="tx1"/>
                  </a:solidFill>
                  <a:latin typeface="Arial" charset="0"/>
                  <a:cs typeface="Arial" charset="0"/>
                </a:rPr>
                <a:t>ARM</a:t>
              </a:r>
            </a:p>
          </p:txBody>
        </p:sp>
        <p:sp>
          <p:nvSpPr>
            <p:cNvPr id="12" name="Rectangle 11">
              <a:extLst>
                <a:ext uri="{FF2B5EF4-FFF2-40B4-BE49-F238E27FC236}">
                  <a16:creationId xmlns:a16="http://schemas.microsoft.com/office/drawing/2014/main" id="{42223AD1-AAAA-44AC-87D5-55327C77D463}"/>
                </a:ext>
              </a:extLst>
            </p:cNvPr>
            <p:cNvSpPr/>
            <p:nvPr/>
          </p:nvSpPr>
          <p:spPr bwMode="auto">
            <a:xfrm>
              <a:off x="11275046" y="1181100"/>
              <a:ext cx="647686" cy="49149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eaVert" wrap="none" lIns="91440" tIns="45720" rIns="91440" bIns="45720" numCol="1" rtlCol="0" anchor="ctr" anchorCtr="0" compatLnSpc="1">
              <a:prstTxWarp prst="textNoShape">
                <a:avLst/>
              </a:prstTxWarp>
            </a:bodyPr>
            <a:lstStyle/>
            <a:p>
              <a:pPr algn="ctr"/>
              <a:r>
                <a:rPr lang="en-US" sz="1200">
                  <a:solidFill>
                    <a:schemeClr val="tx1"/>
                  </a:solidFill>
                  <a:latin typeface="Arial" charset="0"/>
                  <a:cs typeface="Arial" charset="0"/>
                </a:rPr>
                <a:t>USB 2.0 OTG</a:t>
              </a:r>
            </a:p>
          </p:txBody>
        </p:sp>
      </p:grpSp>
      <p:sp>
        <p:nvSpPr>
          <p:cNvPr id="16" name="Rectangle 15">
            <a:extLst>
              <a:ext uri="{FF2B5EF4-FFF2-40B4-BE49-F238E27FC236}">
                <a16:creationId xmlns:a16="http://schemas.microsoft.com/office/drawing/2014/main" id="{7A8A2D7C-7CDB-4769-B7F2-AF43B6109967}"/>
              </a:ext>
            </a:extLst>
          </p:cNvPr>
          <p:cNvSpPr/>
          <p:nvPr/>
        </p:nvSpPr>
        <p:spPr>
          <a:xfrm>
            <a:off x="4758202" y="2790344"/>
            <a:ext cx="985838" cy="747713"/>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0CBA3E-4E22-43BE-859E-939036647328}"/>
              </a:ext>
            </a:extLst>
          </p:cNvPr>
          <p:cNvSpPr/>
          <p:nvPr/>
        </p:nvSpPr>
        <p:spPr>
          <a:xfrm>
            <a:off x="4648665" y="1276015"/>
            <a:ext cx="985838" cy="747713"/>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F1A8F2-9D47-4AA9-B752-7B31E1A3B5B3}"/>
              </a:ext>
            </a:extLst>
          </p:cNvPr>
          <p:cNvSpPr/>
          <p:nvPr/>
        </p:nvSpPr>
        <p:spPr>
          <a:xfrm>
            <a:off x="3278444" y="947256"/>
            <a:ext cx="985838" cy="747713"/>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D5A9A1-8A78-4BDB-AFB6-41F3E364C29E}"/>
              </a:ext>
            </a:extLst>
          </p:cNvPr>
          <p:cNvSpPr/>
          <p:nvPr/>
        </p:nvSpPr>
        <p:spPr>
          <a:xfrm>
            <a:off x="3217749" y="3266884"/>
            <a:ext cx="985838" cy="747713"/>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F7CE34-2FEE-4320-BF41-D2A290C90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33874" y="1091572"/>
            <a:ext cx="4062648" cy="2793987"/>
          </a:xfrm>
          <a:prstGeom prst="rect">
            <a:avLst/>
          </a:prstGeom>
        </p:spPr>
      </p:pic>
      <p:sp>
        <p:nvSpPr>
          <p:cNvPr id="21" name="TextBox 20">
            <a:extLst>
              <a:ext uri="{FF2B5EF4-FFF2-40B4-BE49-F238E27FC236}">
                <a16:creationId xmlns:a16="http://schemas.microsoft.com/office/drawing/2014/main" id="{D7289E01-7F70-437D-BF0C-9116471E3761}"/>
              </a:ext>
            </a:extLst>
          </p:cNvPr>
          <p:cNvSpPr txBox="1"/>
          <p:nvPr/>
        </p:nvSpPr>
        <p:spPr>
          <a:xfrm>
            <a:off x="-29240" y="6385711"/>
            <a:ext cx="4986097" cy="246221"/>
          </a:xfrm>
          <a:prstGeom prst="rect">
            <a:avLst/>
          </a:prstGeom>
          <a:noFill/>
        </p:spPr>
        <p:txBody>
          <a:bodyPr wrap="square">
            <a:spAutoFit/>
          </a:bodyPr>
          <a:lstStyle/>
          <a:p>
            <a:r>
              <a:rPr lang="en-US" sz="1000" dirty="0"/>
              <a:t>https://commons.wikimedia.org/wiki/File:RaspberryPi_4_Model_B.svg</a:t>
            </a:r>
          </a:p>
        </p:txBody>
      </p:sp>
      <p:pic>
        <p:nvPicPr>
          <p:cNvPr id="349188" name="Picture 4" descr="Dell UltraSharp 32 Inch Monitor (U3223QE) | Dell USA">
            <a:extLst>
              <a:ext uri="{FF2B5EF4-FFF2-40B4-BE49-F238E27FC236}">
                <a16:creationId xmlns:a16="http://schemas.microsoft.com/office/drawing/2014/main" id="{15994AFA-D25C-4A45-A16E-304133058C4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0042" y="4201017"/>
            <a:ext cx="2561958" cy="21846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E005A30-94E4-444B-BE87-8D91CDD2C3E8}"/>
              </a:ext>
            </a:extLst>
          </p:cNvPr>
          <p:cNvPicPr>
            <a:picLocks noChangeAspect="1"/>
          </p:cNvPicPr>
          <p:nvPr/>
        </p:nvPicPr>
        <p:blipFill>
          <a:blip r:embed="rId8"/>
          <a:stretch>
            <a:fillRect/>
          </a:stretch>
        </p:blipFill>
        <p:spPr>
          <a:xfrm>
            <a:off x="9883262" y="4342407"/>
            <a:ext cx="2084341" cy="1078969"/>
          </a:xfrm>
          <a:prstGeom prst="rect">
            <a:avLst/>
          </a:prstGeom>
        </p:spPr>
      </p:pic>
      <p:sp>
        <p:nvSpPr>
          <p:cNvPr id="24" name="Arrow: Right 23">
            <a:extLst>
              <a:ext uri="{FF2B5EF4-FFF2-40B4-BE49-F238E27FC236}">
                <a16:creationId xmlns:a16="http://schemas.microsoft.com/office/drawing/2014/main" id="{0BC8004A-24D4-491B-92B8-55FA1ED1C48F}"/>
              </a:ext>
            </a:extLst>
          </p:cNvPr>
          <p:cNvSpPr/>
          <p:nvPr/>
        </p:nvSpPr>
        <p:spPr>
          <a:xfrm>
            <a:off x="8175604" y="4649908"/>
            <a:ext cx="1775240" cy="463965"/>
          </a:xfrm>
          <a:prstGeom prst="rightArrow">
            <a:avLst/>
          </a:prstGeom>
          <a:gradFill flip="none" rotWithShape="1">
            <a:gsLst>
              <a:gs pos="35000">
                <a:schemeClr val="accent2"/>
              </a:gs>
              <a:gs pos="100000">
                <a:schemeClr val="accent2">
                  <a:alpha val="0"/>
                </a:schemeClr>
              </a:gs>
            </a:gsLst>
            <a:lin ang="10800000" scaled="1"/>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t>HDMI From RPi</a:t>
            </a:r>
          </a:p>
        </p:txBody>
      </p:sp>
      <p:pic>
        <p:nvPicPr>
          <p:cNvPr id="349190" name="Picture 6" descr="Logitech K410 Living-room Wireless Keyboard With Built-in Touchpad for sale  online | eBay">
            <a:extLst>
              <a:ext uri="{FF2B5EF4-FFF2-40B4-BE49-F238E27FC236}">
                <a16:creationId xmlns:a16="http://schemas.microsoft.com/office/drawing/2014/main" id="{73C79BB1-5EC6-4C71-9696-758742B2A63C}"/>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441" t="30660" r="8677" b="29701"/>
          <a:stretch/>
        </p:blipFill>
        <p:spPr bwMode="auto">
          <a:xfrm>
            <a:off x="9221482" y="5868304"/>
            <a:ext cx="1699529" cy="681235"/>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Right 26">
            <a:extLst>
              <a:ext uri="{FF2B5EF4-FFF2-40B4-BE49-F238E27FC236}">
                <a16:creationId xmlns:a16="http://schemas.microsoft.com/office/drawing/2014/main" id="{F3D442E4-33CC-48F2-92F8-324BBD726D1B}"/>
              </a:ext>
            </a:extLst>
          </p:cNvPr>
          <p:cNvSpPr/>
          <p:nvPr/>
        </p:nvSpPr>
        <p:spPr>
          <a:xfrm>
            <a:off x="7754848" y="5949563"/>
            <a:ext cx="1812664" cy="463965"/>
          </a:xfrm>
          <a:prstGeom prst="rightArrow">
            <a:avLst/>
          </a:prstGeom>
          <a:gradFill flip="none" rotWithShape="1">
            <a:gsLst>
              <a:gs pos="35000">
                <a:schemeClr val="accent2"/>
              </a:gs>
              <a:gs pos="100000">
                <a:schemeClr val="accent2">
                  <a:alpha val="0"/>
                </a:schemeClr>
              </a:gs>
            </a:gsLst>
            <a:lin ang="10800000" scaled="1"/>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t>USB From RPi</a:t>
            </a:r>
          </a:p>
        </p:txBody>
      </p:sp>
      <p:sp>
        <p:nvSpPr>
          <p:cNvPr id="28" name="Arrow: Right 27">
            <a:extLst>
              <a:ext uri="{FF2B5EF4-FFF2-40B4-BE49-F238E27FC236}">
                <a16:creationId xmlns:a16="http://schemas.microsoft.com/office/drawing/2014/main" id="{DC3BD185-C80F-426D-82A6-A2AE827A0F8C}"/>
              </a:ext>
            </a:extLst>
          </p:cNvPr>
          <p:cNvSpPr/>
          <p:nvPr/>
        </p:nvSpPr>
        <p:spPr>
          <a:xfrm rot="18751522">
            <a:off x="6681877" y="4017741"/>
            <a:ext cx="2369251" cy="463965"/>
          </a:xfrm>
          <a:prstGeom prst="rightArrow">
            <a:avLst/>
          </a:prstGeom>
          <a:gradFill flip="none" rotWithShape="1">
            <a:gsLst>
              <a:gs pos="35000">
                <a:schemeClr val="accent2"/>
              </a:gs>
              <a:gs pos="100000">
                <a:schemeClr val="accent2">
                  <a:alpha val="0"/>
                </a:schemeClr>
              </a:gs>
            </a:gsLst>
            <a:lin ang="10800000" scaled="1"/>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t>GPIO &amp; SPI From RPi</a:t>
            </a:r>
          </a:p>
        </p:txBody>
      </p:sp>
      <p:sp>
        <p:nvSpPr>
          <p:cNvPr id="31" name="TextBox 30">
            <a:extLst>
              <a:ext uri="{FF2B5EF4-FFF2-40B4-BE49-F238E27FC236}">
                <a16:creationId xmlns:a16="http://schemas.microsoft.com/office/drawing/2014/main" id="{A9B3771A-3690-4487-807C-6A6D6EA3049D}"/>
              </a:ext>
            </a:extLst>
          </p:cNvPr>
          <p:cNvSpPr txBox="1"/>
          <p:nvPr/>
        </p:nvSpPr>
        <p:spPr>
          <a:xfrm>
            <a:off x="2732261" y="838409"/>
            <a:ext cx="1303528" cy="276999"/>
          </a:xfrm>
          <a:prstGeom prst="rect">
            <a:avLst/>
          </a:prstGeom>
          <a:noFill/>
        </p:spPr>
        <p:txBody>
          <a:bodyPr wrap="square">
            <a:spAutoFit/>
          </a:bodyPr>
          <a:lstStyle/>
          <a:p>
            <a:r>
              <a:rPr lang="en-US" sz="1200" b="1"/>
              <a:t>ADALM-PLUTO</a:t>
            </a:r>
          </a:p>
        </p:txBody>
      </p:sp>
      <p:grpSp>
        <p:nvGrpSpPr>
          <p:cNvPr id="22" name="Group 21">
            <a:extLst>
              <a:ext uri="{FF2B5EF4-FFF2-40B4-BE49-F238E27FC236}">
                <a16:creationId xmlns:a16="http://schemas.microsoft.com/office/drawing/2014/main" id="{0C107087-D61C-42F3-B816-E56D1F31159E}"/>
              </a:ext>
            </a:extLst>
          </p:cNvPr>
          <p:cNvGrpSpPr/>
          <p:nvPr/>
        </p:nvGrpSpPr>
        <p:grpSpPr>
          <a:xfrm>
            <a:off x="10728929" y="1390315"/>
            <a:ext cx="1388468" cy="1648059"/>
            <a:chOff x="11840158" y="1238803"/>
            <a:chExt cx="1388468" cy="1648059"/>
          </a:xfrm>
        </p:grpSpPr>
        <p:sp>
          <p:nvSpPr>
            <p:cNvPr id="32" name="Freeform 179">
              <a:extLst>
                <a:ext uri="{FF2B5EF4-FFF2-40B4-BE49-F238E27FC236}">
                  <a16:creationId xmlns:a16="http://schemas.microsoft.com/office/drawing/2014/main" id="{9FFA7944-F951-479C-9035-CCB48C131BDF}"/>
                </a:ext>
              </a:extLst>
            </p:cNvPr>
            <p:cNvSpPr>
              <a:spLocks/>
            </p:cNvSpPr>
            <p:nvPr/>
          </p:nvSpPr>
          <p:spPr bwMode="auto">
            <a:xfrm rot="20700000">
              <a:off x="11853296" y="1741211"/>
              <a:ext cx="591227" cy="78991"/>
            </a:xfrm>
            <a:custGeom>
              <a:avLst/>
              <a:gdLst>
                <a:gd name="T0" fmla="*/ 0 w 2525086"/>
                <a:gd name="T1" fmla="*/ 0 h 679509"/>
                <a:gd name="T2" fmla="*/ 0 w 2525086"/>
                <a:gd name="T3" fmla="*/ 0 h 679509"/>
                <a:gd name="T4" fmla="*/ 0 w 2525086"/>
                <a:gd name="T5" fmla="*/ 0 h 679509"/>
                <a:gd name="T6" fmla="*/ 0 w 2525086"/>
                <a:gd name="T7" fmla="*/ 0 h 6795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5086" h="679509">
                  <a:moveTo>
                    <a:pt x="2525086" y="0"/>
                  </a:moveTo>
                  <a:cubicBezTo>
                    <a:pt x="2339829" y="146807"/>
                    <a:pt x="2154572" y="293615"/>
                    <a:pt x="1879134" y="352338"/>
                  </a:cubicBezTo>
                  <a:cubicBezTo>
                    <a:pt x="1603695" y="411061"/>
                    <a:pt x="1185644" y="297810"/>
                    <a:pt x="872455" y="352338"/>
                  </a:cubicBezTo>
                  <a:cubicBezTo>
                    <a:pt x="559266" y="406867"/>
                    <a:pt x="279633" y="543188"/>
                    <a:pt x="0" y="679509"/>
                  </a:cubicBezTo>
                </a:path>
              </a:pathLst>
            </a:custGeom>
            <a:noFill/>
            <a:ln w="12700"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 name="Freeform 179">
              <a:extLst>
                <a:ext uri="{FF2B5EF4-FFF2-40B4-BE49-F238E27FC236}">
                  <a16:creationId xmlns:a16="http://schemas.microsoft.com/office/drawing/2014/main" id="{0DDDBC5C-A63E-4905-8DA4-B1920A14D0CE}"/>
                </a:ext>
              </a:extLst>
            </p:cNvPr>
            <p:cNvSpPr>
              <a:spLocks/>
            </p:cNvSpPr>
            <p:nvPr/>
          </p:nvSpPr>
          <p:spPr bwMode="auto">
            <a:xfrm rot="20700000">
              <a:off x="11840158" y="1893611"/>
              <a:ext cx="591227" cy="78991"/>
            </a:xfrm>
            <a:custGeom>
              <a:avLst/>
              <a:gdLst>
                <a:gd name="T0" fmla="*/ 0 w 2525086"/>
                <a:gd name="T1" fmla="*/ 0 h 679509"/>
                <a:gd name="T2" fmla="*/ 0 w 2525086"/>
                <a:gd name="T3" fmla="*/ 0 h 679509"/>
                <a:gd name="T4" fmla="*/ 0 w 2525086"/>
                <a:gd name="T5" fmla="*/ 0 h 679509"/>
                <a:gd name="T6" fmla="*/ 0 w 2525086"/>
                <a:gd name="T7" fmla="*/ 0 h 6795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5086" h="679509">
                  <a:moveTo>
                    <a:pt x="2525086" y="0"/>
                  </a:moveTo>
                  <a:cubicBezTo>
                    <a:pt x="2339829" y="146807"/>
                    <a:pt x="2154572" y="293615"/>
                    <a:pt x="1879134" y="352338"/>
                  </a:cubicBezTo>
                  <a:cubicBezTo>
                    <a:pt x="1603695" y="411061"/>
                    <a:pt x="1185644" y="297810"/>
                    <a:pt x="872455" y="352338"/>
                  </a:cubicBezTo>
                  <a:cubicBezTo>
                    <a:pt x="559266" y="406867"/>
                    <a:pt x="279633" y="543188"/>
                    <a:pt x="0" y="679509"/>
                  </a:cubicBezTo>
                </a:path>
              </a:pathLst>
            </a:custGeom>
            <a:noFill/>
            <a:ln w="12700"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4" name="Picture 33">
              <a:extLst>
                <a:ext uri="{FF2B5EF4-FFF2-40B4-BE49-F238E27FC236}">
                  <a16:creationId xmlns:a16="http://schemas.microsoft.com/office/drawing/2014/main" id="{E9D49010-B183-427A-B492-46B4DCF2BD3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2413577" y="1238803"/>
              <a:ext cx="815049" cy="1648059"/>
            </a:xfrm>
            <a:prstGeom prst="rect">
              <a:avLst/>
            </a:prstGeom>
          </p:spPr>
        </p:pic>
      </p:grpSp>
      <p:sp>
        <p:nvSpPr>
          <p:cNvPr id="36" name="TextBox 35">
            <a:extLst>
              <a:ext uri="{FF2B5EF4-FFF2-40B4-BE49-F238E27FC236}">
                <a16:creationId xmlns:a16="http://schemas.microsoft.com/office/drawing/2014/main" id="{A466D6A9-A057-4608-91B5-AA1E3225EE9D}"/>
              </a:ext>
            </a:extLst>
          </p:cNvPr>
          <p:cNvSpPr txBox="1"/>
          <p:nvPr/>
        </p:nvSpPr>
        <p:spPr>
          <a:xfrm>
            <a:off x="11271643" y="3124195"/>
            <a:ext cx="920357" cy="276999"/>
          </a:xfrm>
          <a:prstGeom prst="rect">
            <a:avLst/>
          </a:prstGeom>
          <a:noFill/>
        </p:spPr>
        <p:txBody>
          <a:bodyPr wrap="square">
            <a:spAutoFit/>
          </a:bodyPr>
          <a:lstStyle/>
          <a:p>
            <a:pPr algn="ctr"/>
            <a:r>
              <a:rPr lang="en-US" sz="1200" b="1"/>
              <a:t>HB100</a:t>
            </a:r>
            <a:endParaRPr lang="en-US" sz="900" b="1"/>
          </a:p>
        </p:txBody>
      </p:sp>
      <p:sp>
        <p:nvSpPr>
          <p:cNvPr id="37" name="Arrow: Right 36">
            <a:extLst>
              <a:ext uri="{FF2B5EF4-FFF2-40B4-BE49-F238E27FC236}">
                <a16:creationId xmlns:a16="http://schemas.microsoft.com/office/drawing/2014/main" id="{19C79FB1-762A-4A6D-ACC1-F193BC8D7A14}"/>
              </a:ext>
            </a:extLst>
          </p:cNvPr>
          <p:cNvSpPr/>
          <p:nvPr/>
        </p:nvSpPr>
        <p:spPr>
          <a:xfrm>
            <a:off x="-95693" y="2182767"/>
            <a:ext cx="1041753" cy="463965"/>
          </a:xfrm>
          <a:prstGeom prst="rightArrow">
            <a:avLst/>
          </a:prstGeom>
          <a:gradFill flip="none" rotWithShape="1">
            <a:gsLst>
              <a:gs pos="35000">
                <a:schemeClr val="accent2"/>
              </a:gs>
              <a:gs pos="100000">
                <a:schemeClr val="accent2">
                  <a:alpha val="0"/>
                </a:schemeClr>
              </a:gs>
            </a:gsLst>
            <a:lin ang="10800000" scaled="1"/>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a:t>USB RPi</a:t>
            </a:r>
          </a:p>
        </p:txBody>
      </p:sp>
      <p:pic>
        <p:nvPicPr>
          <p:cNvPr id="38" name="Picture 37" descr="A picture containing logo&#10;&#10;Description automatically generated">
            <a:extLst>
              <a:ext uri="{FF2B5EF4-FFF2-40B4-BE49-F238E27FC236}">
                <a16:creationId xmlns:a16="http://schemas.microsoft.com/office/drawing/2014/main" id="{8EA2A794-026F-4C93-A42E-B70BA82DA7C6}"/>
              </a:ext>
            </a:extLst>
          </p:cNvPr>
          <p:cNvPicPr>
            <a:picLocks noChangeAspect="1"/>
          </p:cNvPicPr>
          <p:nvPr/>
        </p:nvPicPr>
        <p:blipFill>
          <a:blip r:embed="rId11"/>
          <a:stretch>
            <a:fillRect/>
          </a:stretch>
        </p:blipFill>
        <p:spPr>
          <a:xfrm>
            <a:off x="5530676" y="5573144"/>
            <a:ext cx="742344" cy="824800"/>
          </a:xfrm>
          <a:prstGeom prst="rect">
            <a:avLst/>
          </a:prstGeom>
        </p:spPr>
      </p:pic>
      <p:sp>
        <p:nvSpPr>
          <p:cNvPr id="35" name="Content Placeholder 2">
            <a:extLst>
              <a:ext uri="{FF2B5EF4-FFF2-40B4-BE49-F238E27FC236}">
                <a16:creationId xmlns:a16="http://schemas.microsoft.com/office/drawing/2014/main" id="{80993B0F-6710-4154-9E6B-00428C9F69C5}"/>
              </a:ext>
            </a:extLst>
          </p:cNvPr>
          <p:cNvSpPr>
            <a:spLocks noGrp="1"/>
          </p:cNvSpPr>
          <p:nvPr>
            <p:ph idx="1"/>
          </p:nvPr>
        </p:nvSpPr>
        <p:spPr>
          <a:xfrm>
            <a:off x="28343" y="4060905"/>
            <a:ext cx="4521835" cy="2379767"/>
          </a:xfrm>
        </p:spPr>
        <p:txBody>
          <a:bodyPr>
            <a:normAutofit lnSpcReduction="10000"/>
          </a:bodyPr>
          <a:lstStyle/>
          <a:p>
            <a:r>
              <a:rPr lang="en-US" sz="1800" dirty="0"/>
              <a:t>Whole system encompasses two contexts, 5 devices</a:t>
            </a:r>
          </a:p>
          <a:p>
            <a:r>
              <a:rPr lang="en-US" sz="1800" dirty="0"/>
              <a:t>Prototyped with eval boards, raspberry </a:t>
            </a:r>
            <a:r>
              <a:rPr lang="en-US" sz="1800" dirty="0" err="1"/>
              <a:t>pis</a:t>
            </a:r>
            <a:r>
              <a:rPr lang="en-US" sz="1800" dirty="0"/>
              <a:t>, hacked </a:t>
            </a:r>
            <a:r>
              <a:rPr lang="en-US" sz="1800" dirty="0" err="1"/>
              <a:t>userspace</a:t>
            </a:r>
            <a:r>
              <a:rPr lang="en-US" sz="1800" dirty="0"/>
              <a:t> drivers</a:t>
            </a:r>
          </a:p>
          <a:p>
            <a:r>
              <a:rPr lang="en-US" sz="1800" dirty="0"/>
              <a:t>Migrated to single-board, pushed a few Linux drivers “to the finish line”</a:t>
            </a:r>
          </a:p>
          <a:p>
            <a:r>
              <a:rPr lang="en-US" sz="1800" dirty="0"/>
              <a:t>SW developed on Windows laptop, but runs on the Pi, too!</a:t>
            </a:r>
          </a:p>
        </p:txBody>
      </p:sp>
      <p:sp>
        <p:nvSpPr>
          <p:cNvPr id="2" name="Date Placeholder 1">
            <a:extLst>
              <a:ext uri="{FF2B5EF4-FFF2-40B4-BE49-F238E27FC236}">
                <a16:creationId xmlns:a16="http://schemas.microsoft.com/office/drawing/2014/main" id="{1ECD8692-0F81-EABD-D8C5-F38AD24739B3}"/>
              </a:ext>
            </a:extLst>
          </p:cNvPr>
          <p:cNvSpPr>
            <a:spLocks noGrp="1"/>
          </p:cNvSpPr>
          <p:nvPr>
            <p:ph type="dt" sz="half" idx="2"/>
          </p:nvPr>
        </p:nvSpPr>
        <p:spPr/>
        <p:txBody>
          <a:bodyPr/>
          <a:lstStyle/>
          <a:p>
            <a:fld id="{9839BD81-96ED-4855-96B0-55F2DB8A9046}" type="datetime1">
              <a:rPr lang="en-US" smtClean="0"/>
              <a:t>9/23/2024</a:t>
            </a:fld>
            <a:endParaRPr lang="en-US" dirty="0"/>
          </a:p>
        </p:txBody>
      </p:sp>
      <p:sp>
        <p:nvSpPr>
          <p:cNvPr id="6" name="Slide Number Placeholder 5">
            <a:extLst>
              <a:ext uri="{FF2B5EF4-FFF2-40B4-BE49-F238E27FC236}">
                <a16:creationId xmlns:a16="http://schemas.microsoft.com/office/drawing/2014/main" id="{C4A40949-777D-DFCD-0369-CF0C8811B6F1}"/>
              </a:ext>
            </a:extLst>
          </p:cNvPr>
          <p:cNvSpPr>
            <a:spLocks noGrp="1"/>
          </p:cNvSpPr>
          <p:nvPr>
            <p:ph type="sldNum" sz="quarter" idx="4"/>
          </p:nvPr>
        </p:nvSpPr>
        <p:spPr/>
        <p:txBody>
          <a:bodyPr/>
          <a:lstStyle/>
          <a:p>
            <a:pPr>
              <a:defRPr/>
            </a:pPr>
            <a:fld id="{A9CE67A1-BA7F-A74E-B5D7-615746DEEC2B}" type="slidenum">
              <a:rPr lang="en-US" smtClean="0"/>
              <a:pPr>
                <a:defRPr/>
              </a:pPr>
              <a:t>41</a:t>
            </a:fld>
            <a:endParaRPr lang="en-US" baseline="-11000" dirty="0"/>
          </a:p>
        </p:txBody>
      </p:sp>
    </p:spTree>
    <p:extLst>
      <p:ext uri="{BB962C8B-B14F-4D97-AF65-F5344CB8AC3E}">
        <p14:creationId xmlns:p14="http://schemas.microsoft.com/office/powerpoint/2010/main" val="211660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Notice a difference?</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F3B26F5F-1903-4BB6-847F-6A05D4346444}" type="datetime1">
              <a:rPr lang="en-US" smtClean="0"/>
              <a:t>9/23/2024</a:t>
            </a:fld>
            <a:endParaRPr lang="en-US"/>
          </a:p>
        </p:txBody>
      </p:sp>
      <p:pic>
        <p:nvPicPr>
          <p:cNvPr id="8" name="Picture 7">
            <a:extLst>
              <a:ext uri="{FF2B5EF4-FFF2-40B4-BE49-F238E27FC236}">
                <a16:creationId xmlns:a16="http://schemas.microsoft.com/office/drawing/2014/main" id="{2C827A41-7D6B-4294-B193-9239BC06A89E}"/>
              </a:ext>
            </a:extLst>
          </p:cNvPr>
          <p:cNvPicPr>
            <a:picLocks noChangeAspect="1"/>
          </p:cNvPicPr>
          <p:nvPr/>
        </p:nvPicPr>
        <p:blipFill>
          <a:blip r:embed="rId3"/>
          <a:stretch>
            <a:fillRect/>
          </a:stretch>
        </p:blipFill>
        <p:spPr>
          <a:xfrm>
            <a:off x="754911" y="902897"/>
            <a:ext cx="4125433" cy="5500577"/>
          </a:xfrm>
          <a:prstGeom prst="rect">
            <a:avLst/>
          </a:prstGeom>
        </p:spPr>
      </p:pic>
      <p:pic>
        <p:nvPicPr>
          <p:cNvPr id="12" name="Picture 11">
            <a:extLst>
              <a:ext uri="{FF2B5EF4-FFF2-40B4-BE49-F238E27FC236}">
                <a16:creationId xmlns:a16="http://schemas.microsoft.com/office/drawing/2014/main" id="{1FB36F70-C917-47DF-8E11-43833B85C0E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81732" y="1396510"/>
            <a:ext cx="3157768" cy="4507352"/>
          </a:xfrm>
          <a:prstGeom prst="rect">
            <a:avLst/>
          </a:prstGeom>
        </p:spPr>
      </p:pic>
      <p:sp>
        <p:nvSpPr>
          <p:cNvPr id="2" name="Slide Number Placeholder 1">
            <a:extLst>
              <a:ext uri="{FF2B5EF4-FFF2-40B4-BE49-F238E27FC236}">
                <a16:creationId xmlns:a16="http://schemas.microsoft.com/office/drawing/2014/main" id="{642AAD4F-2542-EA3F-7C68-D80E5FDF84BE}"/>
              </a:ext>
            </a:extLst>
          </p:cNvPr>
          <p:cNvSpPr>
            <a:spLocks noGrp="1"/>
          </p:cNvSpPr>
          <p:nvPr>
            <p:ph type="sldNum" sz="quarter" idx="4"/>
          </p:nvPr>
        </p:nvSpPr>
        <p:spPr/>
        <p:txBody>
          <a:bodyPr/>
          <a:lstStyle/>
          <a:p>
            <a:pPr>
              <a:defRPr/>
            </a:pPr>
            <a:fld id="{A9CE67A1-BA7F-A74E-B5D7-615746DEEC2B}" type="slidenum">
              <a:rPr lang="en-US" smtClean="0"/>
              <a:pPr>
                <a:defRPr/>
              </a:pPr>
              <a:t>42</a:t>
            </a:fld>
            <a:endParaRPr lang="en-US" baseline="-11000" dirty="0"/>
          </a:p>
        </p:txBody>
      </p:sp>
      <p:cxnSp>
        <p:nvCxnSpPr>
          <p:cNvPr id="6" name="Straight Arrow Connector 5">
            <a:extLst>
              <a:ext uri="{FF2B5EF4-FFF2-40B4-BE49-F238E27FC236}">
                <a16:creationId xmlns:a16="http://schemas.microsoft.com/office/drawing/2014/main" id="{7CA5AAF9-F0F4-BDC5-FB5F-BC426CE63D52}"/>
              </a:ext>
            </a:extLst>
          </p:cNvPr>
          <p:cNvCxnSpPr>
            <a:cxnSpLocks/>
          </p:cNvCxnSpPr>
          <p:nvPr/>
        </p:nvCxnSpPr>
        <p:spPr>
          <a:xfrm flipH="1" flipV="1">
            <a:off x="4020065" y="2537254"/>
            <a:ext cx="1285103" cy="1005016"/>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CustomShape 7">
            <a:extLst>
              <a:ext uri="{FF2B5EF4-FFF2-40B4-BE49-F238E27FC236}">
                <a16:creationId xmlns:a16="http://schemas.microsoft.com/office/drawing/2014/main" id="{25018145-3BD6-217C-7FEB-3DDC5A4BB972}"/>
              </a:ext>
            </a:extLst>
          </p:cNvPr>
          <p:cNvSpPr/>
          <p:nvPr/>
        </p:nvSpPr>
        <p:spPr>
          <a:xfrm>
            <a:off x="5508926" y="3347544"/>
            <a:ext cx="2755816" cy="1045951"/>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lnSpcReduction="10000"/>
          </a:bodyPr>
          <a:lstStyle/>
          <a:p>
            <a:pPr>
              <a:lnSpc>
                <a:spcPct val="100000"/>
              </a:lnSpc>
              <a:spcBef>
                <a:spcPts val="1001"/>
              </a:spcBef>
            </a:pPr>
            <a:r>
              <a:rPr lang="en-US" sz="1600" strike="noStrike" spc="-1" dirty="0">
                <a:solidFill>
                  <a:srgbClr val="000000"/>
                </a:solidFill>
                <a:latin typeface="Arial"/>
                <a:ea typeface="DejaVu Sans"/>
              </a:rPr>
              <a:t>Code Differences between eval board prototype and production board:</a:t>
            </a:r>
          </a:p>
          <a:p>
            <a:pPr>
              <a:lnSpc>
                <a:spcPct val="100000"/>
              </a:lnSpc>
              <a:spcBef>
                <a:spcPts val="1001"/>
              </a:spcBef>
            </a:pPr>
            <a:r>
              <a:rPr lang="en-US" sz="1600" strike="noStrike" spc="-1" dirty="0">
                <a:solidFill>
                  <a:srgbClr val="000000"/>
                </a:solidFill>
                <a:latin typeface="Arial"/>
                <a:ea typeface="DejaVu Sans"/>
              </a:rPr>
              <a:t>Zero.</a:t>
            </a:r>
          </a:p>
        </p:txBody>
      </p:sp>
      <p:cxnSp>
        <p:nvCxnSpPr>
          <p:cNvPr id="11" name="Straight Arrow Connector 10">
            <a:extLst>
              <a:ext uri="{FF2B5EF4-FFF2-40B4-BE49-F238E27FC236}">
                <a16:creationId xmlns:a16="http://schemas.microsoft.com/office/drawing/2014/main" id="{87817DBD-94BF-2361-3731-DB7108EE0FA9}"/>
              </a:ext>
            </a:extLst>
          </p:cNvPr>
          <p:cNvCxnSpPr>
            <a:cxnSpLocks/>
          </p:cNvCxnSpPr>
          <p:nvPr/>
        </p:nvCxnSpPr>
        <p:spPr>
          <a:xfrm>
            <a:off x="7554097" y="3978876"/>
            <a:ext cx="2215979" cy="491488"/>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342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Phaser Snippets</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1D384FD0-4469-4469-882D-71FEA85FCCDF}" type="datetime1">
              <a:rPr lang="en-US" smtClean="0"/>
              <a:t>9/23/2024</a:t>
            </a:fld>
            <a:endParaRPr lang="en-US"/>
          </a:p>
        </p:txBody>
      </p:sp>
      <p:pic>
        <p:nvPicPr>
          <p:cNvPr id="6" name="Picture 5">
            <a:extLst>
              <a:ext uri="{FF2B5EF4-FFF2-40B4-BE49-F238E27FC236}">
                <a16:creationId xmlns:a16="http://schemas.microsoft.com/office/drawing/2014/main" id="{58FDDD8E-FD8F-4F0E-B7A9-923F40764F6F}"/>
              </a:ext>
            </a:extLst>
          </p:cNvPr>
          <p:cNvPicPr>
            <a:picLocks noChangeAspect="1"/>
          </p:cNvPicPr>
          <p:nvPr/>
        </p:nvPicPr>
        <p:blipFill>
          <a:blip r:embed="rId3"/>
          <a:stretch>
            <a:fillRect/>
          </a:stretch>
        </p:blipFill>
        <p:spPr>
          <a:xfrm>
            <a:off x="4307915" y="172020"/>
            <a:ext cx="5118171" cy="2744308"/>
          </a:xfrm>
          <a:prstGeom prst="rect">
            <a:avLst/>
          </a:prstGeom>
        </p:spPr>
      </p:pic>
      <p:pic>
        <p:nvPicPr>
          <p:cNvPr id="7" name="Picture 6">
            <a:extLst>
              <a:ext uri="{FF2B5EF4-FFF2-40B4-BE49-F238E27FC236}">
                <a16:creationId xmlns:a16="http://schemas.microsoft.com/office/drawing/2014/main" id="{91F1E0B1-FFFE-4633-A290-DED8CAB6D124}"/>
              </a:ext>
            </a:extLst>
          </p:cNvPr>
          <p:cNvPicPr>
            <a:picLocks noChangeAspect="1"/>
          </p:cNvPicPr>
          <p:nvPr/>
        </p:nvPicPr>
        <p:blipFill>
          <a:blip r:embed="rId4"/>
          <a:stretch>
            <a:fillRect/>
          </a:stretch>
        </p:blipFill>
        <p:spPr>
          <a:xfrm>
            <a:off x="4307915" y="3105243"/>
            <a:ext cx="6052522" cy="3169321"/>
          </a:xfrm>
          <a:prstGeom prst="rect">
            <a:avLst/>
          </a:prstGeom>
        </p:spPr>
      </p:pic>
      <p:sp>
        <p:nvSpPr>
          <p:cNvPr id="8" name="Left Brace 7">
            <a:extLst>
              <a:ext uri="{FF2B5EF4-FFF2-40B4-BE49-F238E27FC236}">
                <a16:creationId xmlns:a16="http://schemas.microsoft.com/office/drawing/2014/main" id="{19C394A7-4F1F-4B4C-9C89-B92F08140F95}"/>
              </a:ext>
            </a:extLst>
          </p:cNvPr>
          <p:cNvSpPr/>
          <p:nvPr/>
        </p:nvSpPr>
        <p:spPr>
          <a:xfrm>
            <a:off x="3532145" y="910520"/>
            <a:ext cx="664673" cy="1588639"/>
          </a:xfrm>
          <a:prstGeom prst="leftBrac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CustomShape 7">
            <a:extLst>
              <a:ext uri="{FF2B5EF4-FFF2-40B4-BE49-F238E27FC236}">
                <a16:creationId xmlns:a16="http://schemas.microsoft.com/office/drawing/2014/main" id="{F62E7520-FECB-44C3-855A-543A56905B38}"/>
              </a:ext>
            </a:extLst>
          </p:cNvPr>
          <p:cNvSpPr/>
          <p:nvPr/>
        </p:nvSpPr>
        <p:spPr>
          <a:xfrm>
            <a:off x="1743697" y="1431109"/>
            <a:ext cx="1788447" cy="5474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600" spc="-1" dirty="0">
                <a:solidFill>
                  <a:srgbClr val="000000"/>
                </a:solidFill>
                <a:latin typeface="Arial"/>
                <a:ea typeface="DejaVu Sans"/>
              </a:rPr>
              <a:t>Set up ADAR1000 element mapping</a:t>
            </a:r>
            <a:endParaRPr lang="en-US" sz="1600" strike="noStrike" spc="-1" dirty="0">
              <a:solidFill>
                <a:srgbClr val="000000"/>
              </a:solidFill>
              <a:latin typeface="Arial"/>
              <a:ea typeface="DejaVu Sans"/>
            </a:endParaRPr>
          </a:p>
        </p:txBody>
      </p:sp>
      <p:sp>
        <p:nvSpPr>
          <p:cNvPr id="10" name="Left Brace 9">
            <a:extLst>
              <a:ext uri="{FF2B5EF4-FFF2-40B4-BE49-F238E27FC236}">
                <a16:creationId xmlns:a16="http://schemas.microsoft.com/office/drawing/2014/main" id="{4C5BE025-160F-4E42-BA88-0A8B90E8D234}"/>
              </a:ext>
            </a:extLst>
          </p:cNvPr>
          <p:cNvSpPr/>
          <p:nvPr/>
        </p:nvSpPr>
        <p:spPr>
          <a:xfrm>
            <a:off x="3636675" y="4522919"/>
            <a:ext cx="664673" cy="1588639"/>
          </a:xfrm>
          <a:prstGeom prst="leftBrac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CustomShape 7">
            <a:extLst>
              <a:ext uri="{FF2B5EF4-FFF2-40B4-BE49-F238E27FC236}">
                <a16:creationId xmlns:a16="http://schemas.microsoft.com/office/drawing/2014/main" id="{A49F175A-1756-406A-8A61-9E9D3C3440EB}"/>
              </a:ext>
            </a:extLst>
          </p:cNvPr>
          <p:cNvSpPr/>
          <p:nvPr/>
        </p:nvSpPr>
        <p:spPr>
          <a:xfrm>
            <a:off x="1563471" y="4642468"/>
            <a:ext cx="2073203" cy="9485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600" spc="-1" dirty="0">
                <a:solidFill>
                  <a:srgbClr val="000000"/>
                </a:solidFill>
                <a:latin typeface="Arial"/>
                <a:ea typeface="DejaVu Sans"/>
              </a:rPr>
              <a:t>Receive data, sum channel 0 and 1, take FFT, then plot</a:t>
            </a:r>
            <a:endParaRPr lang="en-US" sz="1600" strike="noStrike" spc="-1" dirty="0">
              <a:solidFill>
                <a:srgbClr val="000000"/>
              </a:solidFill>
              <a:latin typeface="Arial"/>
              <a:ea typeface="DejaVu Sans"/>
            </a:endParaRPr>
          </a:p>
        </p:txBody>
      </p:sp>
      <p:cxnSp>
        <p:nvCxnSpPr>
          <p:cNvPr id="12" name="Straight Arrow Connector 11">
            <a:extLst>
              <a:ext uri="{FF2B5EF4-FFF2-40B4-BE49-F238E27FC236}">
                <a16:creationId xmlns:a16="http://schemas.microsoft.com/office/drawing/2014/main" id="{9B4A2AF2-22F3-4A61-B4B4-9B5C6293C2CA}"/>
              </a:ext>
            </a:extLst>
          </p:cNvPr>
          <p:cNvCxnSpPr>
            <a:cxnSpLocks/>
          </p:cNvCxnSpPr>
          <p:nvPr/>
        </p:nvCxnSpPr>
        <p:spPr>
          <a:xfrm flipH="1" flipV="1">
            <a:off x="7854017" y="454906"/>
            <a:ext cx="972173" cy="547617"/>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CustomShape 7">
            <a:extLst>
              <a:ext uri="{FF2B5EF4-FFF2-40B4-BE49-F238E27FC236}">
                <a16:creationId xmlns:a16="http://schemas.microsoft.com/office/drawing/2014/main" id="{FB1EA34E-14D7-42BB-B929-25A50F1A4018}"/>
              </a:ext>
            </a:extLst>
          </p:cNvPr>
          <p:cNvSpPr/>
          <p:nvPr/>
        </p:nvSpPr>
        <p:spPr>
          <a:xfrm>
            <a:off x="8918072" y="906416"/>
            <a:ext cx="1788447" cy="311008"/>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600" spc="-1" dirty="0">
                <a:solidFill>
                  <a:srgbClr val="000000"/>
                </a:solidFill>
                <a:latin typeface="Arial"/>
                <a:ea typeface="DejaVu Sans"/>
              </a:rPr>
              <a:t>Pluto’s IP address</a:t>
            </a:r>
            <a:endParaRPr lang="en-US" sz="1600" strike="noStrike" spc="-1" dirty="0">
              <a:solidFill>
                <a:srgbClr val="000000"/>
              </a:solidFill>
              <a:latin typeface="Arial"/>
              <a:ea typeface="DejaVu Sans"/>
            </a:endParaRPr>
          </a:p>
        </p:txBody>
      </p:sp>
      <p:cxnSp>
        <p:nvCxnSpPr>
          <p:cNvPr id="14" name="Straight Arrow Connector 13">
            <a:extLst>
              <a:ext uri="{FF2B5EF4-FFF2-40B4-BE49-F238E27FC236}">
                <a16:creationId xmlns:a16="http://schemas.microsoft.com/office/drawing/2014/main" id="{CD1339B8-F5C1-4DB0-B119-1A4F4188218E}"/>
              </a:ext>
            </a:extLst>
          </p:cNvPr>
          <p:cNvCxnSpPr>
            <a:cxnSpLocks/>
          </p:cNvCxnSpPr>
          <p:nvPr/>
        </p:nvCxnSpPr>
        <p:spPr>
          <a:xfrm flipH="1">
            <a:off x="8918073" y="2580372"/>
            <a:ext cx="619110" cy="212702"/>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CustomShape 7">
            <a:extLst>
              <a:ext uri="{FF2B5EF4-FFF2-40B4-BE49-F238E27FC236}">
                <a16:creationId xmlns:a16="http://schemas.microsoft.com/office/drawing/2014/main" id="{39D47137-84E9-4E5A-A726-A91A7C8CB6E9}"/>
              </a:ext>
            </a:extLst>
          </p:cNvPr>
          <p:cNvSpPr/>
          <p:nvPr/>
        </p:nvSpPr>
        <p:spPr>
          <a:xfrm>
            <a:off x="9686901" y="2318486"/>
            <a:ext cx="1552599" cy="54891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600" spc="-1" dirty="0">
                <a:solidFill>
                  <a:srgbClr val="000000"/>
                </a:solidFill>
                <a:latin typeface="Arial"/>
                <a:ea typeface="DejaVu Sans"/>
              </a:rPr>
              <a:t>Raspberry Pi’s IP address</a:t>
            </a:r>
            <a:endParaRPr lang="en-US" sz="1600" strike="noStrike" spc="-1" dirty="0">
              <a:solidFill>
                <a:srgbClr val="000000"/>
              </a:solidFill>
              <a:latin typeface="Arial"/>
              <a:ea typeface="DejaVu Sans"/>
            </a:endParaRPr>
          </a:p>
        </p:txBody>
      </p:sp>
      <p:cxnSp>
        <p:nvCxnSpPr>
          <p:cNvPr id="16" name="Straight Arrow Connector 15">
            <a:extLst>
              <a:ext uri="{FF2B5EF4-FFF2-40B4-BE49-F238E27FC236}">
                <a16:creationId xmlns:a16="http://schemas.microsoft.com/office/drawing/2014/main" id="{845BF23B-9F40-4C31-BD4A-DFCB1794B1DA}"/>
              </a:ext>
            </a:extLst>
          </p:cNvPr>
          <p:cNvCxnSpPr>
            <a:cxnSpLocks/>
          </p:cNvCxnSpPr>
          <p:nvPr/>
        </p:nvCxnSpPr>
        <p:spPr>
          <a:xfrm flipH="1">
            <a:off x="8298962" y="2580372"/>
            <a:ext cx="1238221" cy="25138"/>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2AE05BEC-2A20-C08D-BE2B-7F3E114D2BB0}"/>
              </a:ext>
            </a:extLst>
          </p:cNvPr>
          <p:cNvSpPr>
            <a:spLocks noGrp="1"/>
          </p:cNvSpPr>
          <p:nvPr>
            <p:ph type="sldNum" sz="quarter" idx="4"/>
          </p:nvPr>
        </p:nvSpPr>
        <p:spPr/>
        <p:txBody>
          <a:bodyPr/>
          <a:lstStyle/>
          <a:p>
            <a:pPr>
              <a:defRPr/>
            </a:pPr>
            <a:fld id="{A9CE67A1-BA7F-A74E-B5D7-615746DEEC2B}" type="slidenum">
              <a:rPr lang="en-US" smtClean="0"/>
              <a:pPr>
                <a:defRPr/>
              </a:pPr>
              <a:t>43</a:t>
            </a:fld>
            <a:endParaRPr lang="en-US" baseline="-11000" dirty="0"/>
          </a:p>
        </p:txBody>
      </p:sp>
    </p:spTree>
    <p:extLst>
      <p:ext uri="{BB962C8B-B14F-4D97-AF65-F5344CB8AC3E}">
        <p14:creationId xmlns:p14="http://schemas.microsoft.com/office/powerpoint/2010/main" val="291249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024B13-F55C-41E4-B1A6-9E0E0DBE2786}"/>
              </a:ext>
            </a:extLst>
          </p:cNvPr>
          <p:cNvSpPr>
            <a:spLocks noGrp="1"/>
          </p:cNvSpPr>
          <p:nvPr>
            <p:ph type="title"/>
          </p:nvPr>
        </p:nvSpPr>
        <p:spPr/>
        <p:txBody>
          <a:bodyPr/>
          <a:lstStyle/>
          <a:p>
            <a:r>
              <a:rPr lang="en-US" dirty="0"/>
              <a:t>CN0569 Gesture Sensor (ADPD1080)</a:t>
            </a:r>
          </a:p>
        </p:txBody>
      </p:sp>
      <p:sp>
        <p:nvSpPr>
          <p:cNvPr id="4" name="Footer Placeholder 3">
            <a:extLst>
              <a:ext uri="{FF2B5EF4-FFF2-40B4-BE49-F238E27FC236}">
                <a16:creationId xmlns:a16="http://schemas.microsoft.com/office/drawing/2014/main" id="{AA81AEEF-EC7D-4E7F-B996-C523652E6A9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F7D305E5-4B87-49DB-95C6-72BBE7ED8051}"/>
              </a:ext>
            </a:extLst>
          </p:cNvPr>
          <p:cNvSpPr>
            <a:spLocks noGrp="1"/>
          </p:cNvSpPr>
          <p:nvPr>
            <p:ph type="dt" sz="half" idx="2"/>
          </p:nvPr>
        </p:nvSpPr>
        <p:spPr/>
        <p:txBody>
          <a:bodyPr/>
          <a:lstStyle/>
          <a:p>
            <a:fld id="{960A95F8-F4B7-4F5E-8C52-002AFC28B056}" type="datetime1">
              <a:rPr lang="en-US" smtClean="0"/>
              <a:t>9/23/2024</a:t>
            </a:fld>
            <a:endParaRPr lang="en-US"/>
          </a:p>
        </p:txBody>
      </p:sp>
      <p:pic>
        <p:nvPicPr>
          <p:cNvPr id="1026" name="Picture 2" descr="Figure 2. ADPD2140 + LED Placement on the EVAL-CN0569-PMDZ">
            <a:extLst>
              <a:ext uri="{FF2B5EF4-FFF2-40B4-BE49-F238E27FC236}">
                <a16:creationId xmlns:a16="http://schemas.microsoft.com/office/drawing/2014/main" id="{64137C15-2832-4530-9A69-392A84B8F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64" y="4706419"/>
            <a:ext cx="3865756" cy="14647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CC6DC0-0769-40F3-BF14-99DD130251BC}"/>
              </a:ext>
            </a:extLst>
          </p:cNvPr>
          <p:cNvPicPr>
            <a:picLocks noChangeAspect="1"/>
          </p:cNvPicPr>
          <p:nvPr/>
        </p:nvPicPr>
        <p:blipFill>
          <a:blip r:embed="rId4"/>
          <a:stretch>
            <a:fillRect/>
          </a:stretch>
        </p:blipFill>
        <p:spPr>
          <a:xfrm>
            <a:off x="259264" y="2221894"/>
            <a:ext cx="3219460" cy="2400286"/>
          </a:xfrm>
          <a:prstGeom prst="rect">
            <a:avLst/>
          </a:prstGeom>
        </p:spPr>
      </p:pic>
      <p:pic>
        <p:nvPicPr>
          <p:cNvPr id="7" name="Picture 6">
            <a:extLst>
              <a:ext uri="{FF2B5EF4-FFF2-40B4-BE49-F238E27FC236}">
                <a16:creationId xmlns:a16="http://schemas.microsoft.com/office/drawing/2014/main" id="{DE78483D-3649-4423-810A-EBAECAF458F0}"/>
              </a:ext>
            </a:extLst>
          </p:cNvPr>
          <p:cNvPicPr>
            <a:picLocks noChangeAspect="1"/>
          </p:cNvPicPr>
          <p:nvPr/>
        </p:nvPicPr>
        <p:blipFill>
          <a:blip r:embed="rId5"/>
          <a:stretch>
            <a:fillRect/>
          </a:stretch>
        </p:blipFill>
        <p:spPr>
          <a:xfrm>
            <a:off x="3656725" y="2096195"/>
            <a:ext cx="2969495" cy="2603257"/>
          </a:xfrm>
          <a:prstGeom prst="rect">
            <a:avLst/>
          </a:prstGeom>
        </p:spPr>
      </p:pic>
      <p:sp>
        <p:nvSpPr>
          <p:cNvPr id="9" name="Rectangle: Rounded Corners 8">
            <a:extLst>
              <a:ext uri="{FF2B5EF4-FFF2-40B4-BE49-F238E27FC236}">
                <a16:creationId xmlns:a16="http://schemas.microsoft.com/office/drawing/2014/main" id="{17F5C6CA-3C3B-49FD-B5BD-B0D32C287ED4}"/>
              </a:ext>
            </a:extLst>
          </p:cNvPr>
          <p:cNvSpPr/>
          <p:nvPr/>
        </p:nvSpPr>
        <p:spPr>
          <a:xfrm>
            <a:off x="7130208" y="5548183"/>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ADPD1080</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F6B26948-C916-429E-81EA-261FDB29C018}"/>
              </a:ext>
            </a:extLst>
          </p:cNvPr>
          <p:cNvSpPr/>
          <p:nvPr/>
        </p:nvSpPr>
        <p:spPr>
          <a:xfrm>
            <a:off x="7130207" y="5238194"/>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Platform Driver (I2C)</a:t>
            </a:r>
          </a:p>
        </p:txBody>
      </p:sp>
      <p:sp>
        <p:nvSpPr>
          <p:cNvPr id="11" name="Rectangle: Rounded Corners 10">
            <a:extLst>
              <a:ext uri="{FF2B5EF4-FFF2-40B4-BE49-F238E27FC236}">
                <a16:creationId xmlns:a16="http://schemas.microsoft.com/office/drawing/2014/main" id="{6D51F91F-2A94-4EB5-AB77-A30D759AC31D}"/>
              </a:ext>
            </a:extLst>
          </p:cNvPr>
          <p:cNvSpPr/>
          <p:nvPr/>
        </p:nvSpPr>
        <p:spPr>
          <a:xfrm>
            <a:off x="7130206" y="492820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ADPD1080.c (no-OS driver)</a:t>
            </a:r>
          </a:p>
        </p:txBody>
      </p:sp>
      <p:sp>
        <p:nvSpPr>
          <p:cNvPr id="12" name="Rectangle: Rounded Corners 11">
            <a:extLst>
              <a:ext uri="{FF2B5EF4-FFF2-40B4-BE49-F238E27FC236}">
                <a16:creationId xmlns:a16="http://schemas.microsoft.com/office/drawing/2014/main" id="{CA62C778-076D-4ACF-AE70-1D8B47280B39}"/>
              </a:ext>
            </a:extLst>
          </p:cNvPr>
          <p:cNvSpPr/>
          <p:nvPr/>
        </p:nvSpPr>
        <p:spPr>
          <a:xfrm>
            <a:off x="7130205" y="4622180"/>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Tinyiiod server</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F534CD7B-3606-4834-AB6A-16152F7C6CBF}"/>
              </a:ext>
            </a:extLst>
          </p:cNvPr>
          <p:cNvSpPr/>
          <p:nvPr/>
        </p:nvSpPr>
        <p:spPr>
          <a:xfrm>
            <a:off x="7130203" y="399097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E3752FA9-9DE0-41E2-828E-0CD3B9294250}"/>
              </a:ext>
            </a:extLst>
          </p:cNvPr>
          <p:cNvSpPr/>
          <p:nvPr/>
        </p:nvSpPr>
        <p:spPr>
          <a:xfrm>
            <a:off x="7130204" y="430096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Serial Port</a:t>
            </a:r>
          </a:p>
        </p:txBody>
      </p:sp>
      <p:sp>
        <p:nvSpPr>
          <p:cNvPr id="15" name="Rectangle: Rounded Corners 14">
            <a:extLst>
              <a:ext uri="{FF2B5EF4-FFF2-40B4-BE49-F238E27FC236}">
                <a16:creationId xmlns:a16="http://schemas.microsoft.com/office/drawing/2014/main" id="{CBBA7886-8549-4859-9C64-7BF1175A45CE}"/>
              </a:ext>
            </a:extLst>
          </p:cNvPr>
          <p:cNvSpPr/>
          <p:nvPr/>
        </p:nvSpPr>
        <p:spPr>
          <a:xfrm>
            <a:off x="7130202" y="367587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Pylibiio</a:t>
            </a:r>
            <a:r>
              <a:rPr kumimoji="0" lang="en-US" sz="1400" b="0" i="0" u="none" strike="noStrike" kern="1200" cap="none" spc="0" normalizeH="0" baseline="0" noProof="0" dirty="0">
                <a:ln>
                  <a:noFill/>
                </a:ln>
                <a:solidFill>
                  <a:srgbClr val="000000"/>
                </a:solidFill>
                <a:effectLst/>
                <a:uLnTx/>
                <a:uFillTx/>
                <a:latin typeface="Arial"/>
                <a:ea typeface="+mn-ea"/>
                <a:cs typeface="+mn-cs"/>
              </a:rPr>
              <a:t> (or C#, or MATLAB, </a:t>
            </a:r>
            <a:r>
              <a:rPr kumimoji="0" lang="en-US" sz="1400" b="0" i="0" u="none" strike="noStrike" kern="1200" cap="none" spc="0" normalizeH="0" baseline="0" noProof="0" dirty="0" err="1">
                <a:ln>
                  <a:noFill/>
                </a:ln>
                <a:solidFill>
                  <a:srgbClr val="000000"/>
                </a:solidFill>
                <a:effectLst/>
                <a:uLnTx/>
                <a:uFillTx/>
                <a:latin typeface="Arial"/>
                <a:ea typeface="+mn-ea"/>
                <a:cs typeface="+mn-cs"/>
              </a:rPr>
              <a:t>etc</a:t>
            </a:r>
            <a:r>
              <a:rPr kumimoji="0" lang="en-US" sz="1400" b="0" i="0" u="none" strike="noStrike" kern="1200" cap="none" spc="0" normalizeH="0" baseline="0" noProof="0" dirty="0">
                <a:ln>
                  <a:noFill/>
                </a:ln>
                <a:solidFill>
                  <a:srgbClr val="000000"/>
                </a:solidFill>
                <a:effectLst/>
                <a:uLnTx/>
                <a:uFillTx/>
                <a:latin typeface="Arial"/>
                <a:ea typeface="+mn-ea"/>
                <a:cs typeface="+mn-cs"/>
              </a:rPr>
              <a:t>)</a:t>
            </a:r>
          </a:p>
        </p:txBody>
      </p:sp>
      <p:sp>
        <p:nvSpPr>
          <p:cNvPr id="16" name="Rectangle: Rounded Corners 15">
            <a:extLst>
              <a:ext uri="{FF2B5EF4-FFF2-40B4-BE49-F238E27FC236}">
                <a16:creationId xmlns:a16="http://schemas.microsoft.com/office/drawing/2014/main" id="{0C3E63CC-14DA-4CAE-B37C-9B3DC61F47FA}"/>
              </a:ext>
            </a:extLst>
          </p:cNvPr>
          <p:cNvSpPr/>
          <p:nvPr/>
        </p:nvSpPr>
        <p:spPr>
          <a:xfrm>
            <a:off x="7130201" y="336373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Pyadi-iio</a:t>
            </a:r>
          </a:p>
        </p:txBody>
      </p:sp>
      <p:sp>
        <p:nvSpPr>
          <p:cNvPr id="17" name="Rectangle: Rounded Corners 16">
            <a:extLst>
              <a:ext uri="{FF2B5EF4-FFF2-40B4-BE49-F238E27FC236}">
                <a16:creationId xmlns:a16="http://schemas.microsoft.com/office/drawing/2014/main" id="{8AEFAF28-B36C-4EF7-A406-A2B7DB607318}"/>
              </a:ext>
            </a:extLst>
          </p:cNvPr>
          <p:cNvSpPr/>
          <p:nvPr/>
        </p:nvSpPr>
        <p:spPr>
          <a:xfrm>
            <a:off x="7130200" y="2761415"/>
            <a:ext cx="2800189" cy="607646"/>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adpd2140_gesture_sensor.py</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(Algorithms, number crunching)</a:t>
            </a:r>
          </a:p>
        </p:txBody>
      </p:sp>
      <p:sp>
        <p:nvSpPr>
          <p:cNvPr id="18" name="Rectangle: Rounded Corners 17">
            <a:extLst>
              <a:ext uri="{FF2B5EF4-FFF2-40B4-BE49-F238E27FC236}">
                <a16:creationId xmlns:a16="http://schemas.microsoft.com/office/drawing/2014/main" id="{895520F8-91AE-44EC-8353-87B50D253EE6}"/>
              </a:ext>
            </a:extLst>
          </p:cNvPr>
          <p:cNvSpPr/>
          <p:nvPr/>
        </p:nvSpPr>
        <p:spPr>
          <a:xfrm>
            <a:off x="7130200" y="1555366"/>
            <a:ext cx="2800189" cy="120526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cn0569_theremin_module.py</a:t>
            </a:r>
          </a:p>
          <a:p>
            <a:pPr>
              <a:defRPr/>
            </a:pPr>
            <a:r>
              <a:rPr lang="en-US" sz="1400" dirty="0">
                <a:solidFill>
                  <a:srgbClr val="000000"/>
                </a:solidFill>
                <a:latin typeface="Arial"/>
              </a:rPr>
              <a:t>Theremin Application</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(uses </a:t>
            </a:r>
            <a:r>
              <a:rPr lang="en-US" sz="1400" dirty="0" err="1">
                <a:solidFill>
                  <a:srgbClr val="000000"/>
                </a:solidFill>
                <a:latin typeface="Arial"/>
              </a:rPr>
              <a:t>simpleaudio</a:t>
            </a:r>
            <a:r>
              <a:rPr lang="en-US" sz="1400" dirty="0">
                <a:solidFill>
                  <a:srgbClr val="000000"/>
                </a:solidFill>
                <a:latin typeface="Arial"/>
              </a:rPr>
              <a:t> Python module)</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ACB27622-0ECD-1662-5CE6-80D12B54396E}"/>
              </a:ext>
            </a:extLst>
          </p:cNvPr>
          <p:cNvSpPr>
            <a:spLocks noGrp="1"/>
          </p:cNvSpPr>
          <p:nvPr>
            <p:ph type="sldNum" sz="quarter" idx="4"/>
          </p:nvPr>
        </p:nvSpPr>
        <p:spPr/>
        <p:txBody>
          <a:bodyPr/>
          <a:lstStyle/>
          <a:p>
            <a:pPr>
              <a:defRPr/>
            </a:pPr>
            <a:fld id="{A9CE67A1-BA7F-A74E-B5D7-615746DEEC2B}" type="slidenum">
              <a:rPr lang="en-US" smtClean="0"/>
              <a:pPr>
                <a:defRPr/>
              </a:pPr>
              <a:t>44</a:t>
            </a:fld>
            <a:endParaRPr lang="en-US" baseline="-11000" dirty="0"/>
          </a:p>
        </p:txBody>
      </p:sp>
    </p:spTree>
    <p:extLst>
      <p:ext uri="{BB962C8B-B14F-4D97-AF65-F5344CB8AC3E}">
        <p14:creationId xmlns:p14="http://schemas.microsoft.com/office/powerpoint/2010/main" val="27303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a:xfrm>
            <a:off x="342900" y="219456"/>
            <a:ext cx="10287000" cy="470898"/>
          </a:xfrm>
        </p:spPr>
        <p:txBody>
          <a:bodyPr/>
          <a:lstStyle/>
          <a:p>
            <a:r>
              <a:rPr lang="en-US" dirty="0"/>
              <a:t>LiDAR Platform GUI</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01CF9BE3-C85F-4047-9ADE-21A25713F0C6}" type="datetime1">
              <a:rPr lang="en-US" smtClean="0"/>
              <a:t>9/23/2024</a:t>
            </a:fld>
            <a:endParaRPr lang="en-US"/>
          </a:p>
        </p:txBody>
      </p:sp>
      <p:sp>
        <p:nvSpPr>
          <p:cNvPr id="6" name="CustomShape 2">
            <a:extLst>
              <a:ext uri="{FF2B5EF4-FFF2-40B4-BE49-F238E27FC236}">
                <a16:creationId xmlns:a16="http://schemas.microsoft.com/office/drawing/2014/main" id="{8FB8AFF8-05C9-4DF4-BC11-3F639766C7AB}"/>
              </a:ext>
            </a:extLst>
          </p:cNvPr>
          <p:cNvSpPr/>
          <p:nvPr/>
        </p:nvSpPr>
        <p:spPr>
          <a:xfrm>
            <a:off x="355680" y="1066680"/>
            <a:ext cx="4216320" cy="21114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28600" indent="-227880">
              <a:lnSpc>
                <a:spcPct val="100000"/>
              </a:lnSpc>
              <a:spcBef>
                <a:spcPts val="1001"/>
              </a:spcBef>
              <a:buClr>
                <a:srgbClr val="B1B3B3"/>
              </a:buClr>
              <a:buSzPct val="65000"/>
              <a:buFont typeface="Lucida Grande"/>
              <a:buChar char="►"/>
            </a:pPr>
            <a:r>
              <a:rPr lang="en-US" sz="2000" b="0" strike="noStrike" spc="-1" dirty="0">
                <a:solidFill>
                  <a:srgbClr val="000000"/>
                </a:solidFill>
                <a:latin typeface="Arial"/>
              </a:rPr>
              <a:t>Written by Signal Conditioning Apps engineer after spending a few hours playing with a Pluto</a:t>
            </a:r>
            <a:endParaRPr lang="en-US" sz="2000" b="0" strike="noStrike" spc="-1" dirty="0">
              <a:latin typeface="Arial"/>
            </a:endParaRPr>
          </a:p>
          <a:p>
            <a:pPr marL="228600" indent="-227880">
              <a:lnSpc>
                <a:spcPct val="100000"/>
              </a:lnSpc>
              <a:spcBef>
                <a:spcPts val="1001"/>
              </a:spcBef>
              <a:buClr>
                <a:srgbClr val="B1B3B3"/>
              </a:buClr>
              <a:buSzPct val="65000"/>
              <a:buFont typeface="Lucida Grande"/>
              <a:buChar char="►"/>
            </a:pPr>
            <a:r>
              <a:rPr lang="en-US" sz="2000" b="0" strike="noStrike" spc="-1" dirty="0">
                <a:solidFill>
                  <a:srgbClr val="000000"/>
                </a:solidFill>
                <a:latin typeface="Arial"/>
              </a:rPr>
              <a:t>Bare-bones, but written on a solid framework</a:t>
            </a:r>
            <a:endParaRPr lang="en-US" sz="2000" b="0" strike="noStrike" spc="-1" dirty="0">
              <a:latin typeface="Arial"/>
            </a:endParaRPr>
          </a:p>
          <a:p>
            <a:pPr>
              <a:lnSpc>
                <a:spcPct val="100000"/>
              </a:lnSpc>
              <a:spcBef>
                <a:spcPts val="1001"/>
              </a:spcBef>
            </a:pPr>
            <a:endParaRPr lang="en-US" sz="2000" b="0" strike="noStrike" spc="-1" dirty="0">
              <a:latin typeface="Arial"/>
            </a:endParaRPr>
          </a:p>
        </p:txBody>
      </p:sp>
      <p:pic>
        <p:nvPicPr>
          <p:cNvPr id="7" name="Picture 7" descr="A screenshot of text&#10;&#10;Description automatically generated">
            <a:extLst>
              <a:ext uri="{FF2B5EF4-FFF2-40B4-BE49-F238E27FC236}">
                <a16:creationId xmlns:a16="http://schemas.microsoft.com/office/drawing/2014/main" id="{46EE24A7-F26D-4079-806A-1CEBF9CF6FDD}"/>
              </a:ext>
            </a:extLst>
          </p:cNvPr>
          <p:cNvPicPr/>
          <p:nvPr/>
        </p:nvPicPr>
        <p:blipFill>
          <a:blip r:embed="rId3"/>
          <a:stretch/>
        </p:blipFill>
        <p:spPr>
          <a:xfrm>
            <a:off x="4572720" y="2560320"/>
            <a:ext cx="7369560" cy="3764520"/>
          </a:xfrm>
          <a:prstGeom prst="rect">
            <a:avLst/>
          </a:prstGeom>
          <a:ln>
            <a:noFill/>
          </a:ln>
        </p:spPr>
      </p:pic>
      <p:pic>
        <p:nvPicPr>
          <p:cNvPr id="8" name="Picture 8">
            <a:extLst>
              <a:ext uri="{FF2B5EF4-FFF2-40B4-BE49-F238E27FC236}">
                <a16:creationId xmlns:a16="http://schemas.microsoft.com/office/drawing/2014/main" id="{77EFD967-C5BF-4F96-8856-B28BCD2FC826}"/>
              </a:ext>
            </a:extLst>
          </p:cNvPr>
          <p:cNvPicPr/>
          <p:nvPr/>
        </p:nvPicPr>
        <p:blipFill>
          <a:blip r:embed="rId4"/>
          <a:stretch/>
        </p:blipFill>
        <p:spPr>
          <a:xfrm>
            <a:off x="410400" y="3942000"/>
            <a:ext cx="3320640" cy="2111400"/>
          </a:xfrm>
          <a:prstGeom prst="rect">
            <a:avLst/>
          </a:prstGeom>
          <a:ln>
            <a:noFill/>
          </a:ln>
        </p:spPr>
      </p:pic>
      <p:sp>
        <p:nvSpPr>
          <p:cNvPr id="2" name="Slide Number Placeholder 1">
            <a:extLst>
              <a:ext uri="{FF2B5EF4-FFF2-40B4-BE49-F238E27FC236}">
                <a16:creationId xmlns:a16="http://schemas.microsoft.com/office/drawing/2014/main" id="{4BA3FFA2-A1DF-A5EA-3693-00F7A50CCC61}"/>
              </a:ext>
            </a:extLst>
          </p:cNvPr>
          <p:cNvSpPr>
            <a:spLocks noGrp="1"/>
          </p:cNvSpPr>
          <p:nvPr>
            <p:ph type="sldNum" sz="quarter" idx="4"/>
          </p:nvPr>
        </p:nvSpPr>
        <p:spPr/>
        <p:txBody>
          <a:bodyPr/>
          <a:lstStyle/>
          <a:p>
            <a:pPr>
              <a:defRPr/>
            </a:pPr>
            <a:fld id="{A9CE67A1-BA7F-A74E-B5D7-615746DEEC2B}" type="slidenum">
              <a:rPr lang="en-US" smtClean="0"/>
              <a:pPr>
                <a:defRPr/>
              </a:pPr>
              <a:t>45</a:t>
            </a:fld>
            <a:endParaRPr lang="en-US" baseline="-11000" dirty="0"/>
          </a:p>
        </p:txBody>
      </p:sp>
    </p:spTree>
    <p:extLst>
      <p:ext uri="{BB962C8B-B14F-4D97-AF65-F5344CB8AC3E}">
        <p14:creationId xmlns:p14="http://schemas.microsoft.com/office/powerpoint/2010/main" val="247448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C4CA6-05C4-4E6F-8DEF-7CF24E2B9658}"/>
              </a:ext>
            </a:extLst>
          </p:cNvPr>
          <p:cNvSpPr>
            <a:spLocks noGrp="1"/>
          </p:cNvSpPr>
          <p:nvPr>
            <p:ph type="title"/>
          </p:nvPr>
        </p:nvSpPr>
        <p:spPr/>
        <p:txBody>
          <a:bodyPr/>
          <a:lstStyle/>
          <a:p>
            <a:r>
              <a:rPr lang="en-US" dirty="0"/>
              <a:t>Another example: ADC PSRR development</a:t>
            </a:r>
          </a:p>
        </p:txBody>
      </p:sp>
      <p:sp>
        <p:nvSpPr>
          <p:cNvPr id="4" name="Footer Placeholder 3">
            <a:extLst>
              <a:ext uri="{FF2B5EF4-FFF2-40B4-BE49-F238E27FC236}">
                <a16:creationId xmlns:a16="http://schemas.microsoft.com/office/drawing/2014/main" id="{B0248DCE-3C51-49FD-91DE-16B9841557A4}"/>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6FF1BE6C-49D4-4CA3-AE8A-79FFBF698291}"/>
              </a:ext>
            </a:extLst>
          </p:cNvPr>
          <p:cNvSpPr>
            <a:spLocks noGrp="1"/>
          </p:cNvSpPr>
          <p:nvPr>
            <p:ph type="dt" sz="half" idx="2"/>
          </p:nvPr>
        </p:nvSpPr>
        <p:spPr/>
        <p:txBody>
          <a:bodyPr/>
          <a:lstStyle/>
          <a:p>
            <a:fld id="{60AF036F-6935-4986-9906-2DA46EA8E6A8}" type="datetime1">
              <a:rPr lang="en-US" smtClean="0"/>
              <a:t>9/23/2024</a:t>
            </a:fld>
            <a:endParaRPr lang="en-US"/>
          </a:p>
        </p:txBody>
      </p:sp>
      <p:pic>
        <p:nvPicPr>
          <p:cNvPr id="7" name="Picture 6">
            <a:extLst>
              <a:ext uri="{FF2B5EF4-FFF2-40B4-BE49-F238E27FC236}">
                <a16:creationId xmlns:a16="http://schemas.microsoft.com/office/drawing/2014/main" id="{C4B2B66D-887A-41C2-860F-6F5B2DD05CC0}"/>
              </a:ext>
            </a:extLst>
          </p:cNvPr>
          <p:cNvPicPr>
            <a:picLocks noChangeAspect="1"/>
          </p:cNvPicPr>
          <p:nvPr/>
        </p:nvPicPr>
        <p:blipFill>
          <a:blip r:embed="rId3"/>
          <a:stretch>
            <a:fillRect/>
          </a:stretch>
        </p:blipFill>
        <p:spPr>
          <a:xfrm>
            <a:off x="66908" y="738844"/>
            <a:ext cx="7311068" cy="5728322"/>
          </a:xfrm>
          <a:prstGeom prst="rect">
            <a:avLst/>
          </a:prstGeom>
        </p:spPr>
      </p:pic>
      <p:pic>
        <p:nvPicPr>
          <p:cNvPr id="8" name="Picture 7">
            <a:extLst>
              <a:ext uri="{FF2B5EF4-FFF2-40B4-BE49-F238E27FC236}">
                <a16:creationId xmlns:a16="http://schemas.microsoft.com/office/drawing/2014/main" id="{7F8A4043-9406-4622-A230-4F0E633DF5ED}"/>
              </a:ext>
            </a:extLst>
          </p:cNvPr>
          <p:cNvPicPr>
            <a:picLocks noChangeAspect="1"/>
          </p:cNvPicPr>
          <p:nvPr/>
        </p:nvPicPr>
        <p:blipFill>
          <a:blip r:embed="rId4"/>
          <a:stretch>
            <a:fillRect/>
          </a:stretch>
        </p:blipFill>
        <p:spPr>
          <a:xfrm rot="16200000">
            <a:off x="8818585" y="384035"/>
            <a:ext cx="2676858" cy="3587198"/>
          </a:xfrm>
          <a:prstGeom prst="rect">
            <a:avLst/>
          </a:prstGeom>
        </p:spPr>
      </p:pic>
      <p:pic>
        <p:nvPicPr>
          <p:cNvPr id="10" name="Picture 9">
            <a:extLst>
              <a:ext uri="{FF2B5EF4-FFF2-40B4-BE49-F238E27FC236}">
                <a16:creationId xmlns:a16="http://schemas.microsoft.com/office/drawing/2014/main" id="{10C89413-EC6B-4106-B288-26EFC6FDF26B}"/>
              </a:ext>
            </a:extLst>
          </p:cNvPr>
          <p:cNvPicPr>
            <a:picLocks noChangeAspect="1"/>
          </p:cNvPicPr>
          <p:nvPr/>
        </p:nvPicPr>
        <p:blipFill>
          <a:blip r:embed="rId5"/>
          <a:stretch>
            <a:fillRect/>
          </a:stretch>
        </p:blipFill>
        <p:spPr>
          <a:xfrm>
            <a:off x="7887343" y="3664914"/>
            <a:ext cx="4074517" cy="2701870"/>
          </a:xfrm>
          <a:prstGeom prst="rect">
            <a:avLst/>
          </a:prstGeom>
        </p:spPr>
      </p:pic>
      <p:cxnSp>
        <p:nvCxnSpPr>
          <p:cNvPr id="11" name="Straight Arrow Connector 10">
            <a:extLst>
              <a:ext uri="{FF2B5EF4-FFF2-40B4-BE49-F238E27FC236}">
                <a16:creationId xmlns:a16="http://schemas.microsoft.com/office/drawing/2014/main" id="{C498930E-E16A-4AE2-B7F7-850FD061D5EB}"/>
              </a:ext>
            </a:extLst>
          </p:cNvPr>
          <p:cNvCxnSpPr>
            <a:cxnSpLocks/>
          </p:cNvCxnSpPr>
          <p:nvPr/>
        </p:nvCxnSpPr>
        <p:spPr>
          <a:xfrm>
            <a:off x="4070195" y="1561171"/>
            <a:ext cx="6283712" cy="161692"/>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D35DF96-138D-4A1A-8350-B7F519A03E8A}"/>
              </a:ext>
            </a:extLst>
          </p:cNvPr>
          <p:cNvCxnSpPr>
            <a:cxnSpLocks/>
          </p:cNvCxnSpPr>
          <p:nvPr/>
        </p:nvCxnSpPr>
        <p:spPr>
          <a:xfrm flipV="1">
            <a:off x="2748776" y="2339326"/>
            <a:ext cx="6837555" cy="105503"/>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751840A-FC06-487A-8921-E6A636E5D011}"/>
              </a:ext>
            </a:extLst>
          </p:cNvPr>
          <p:cNvCxnSpPr>
            <a:cxnSpLocks/>
          </p:cNvCxnSpPr>
          <p:nvPr/>
        </p:nvCxnSpPr>
        <p:spPr>
          <a:xfrm flipV="1">
            <a:off x="1377176" y="5015849"/>
            <a:ext cx="6322741" cy="41229"/>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8D66B8E-020F-5D35-E25B-6C11065F63C0}"/>
              </a:ext>
            </a:extLst>
          </p:cNvPr>
          <p:cNvSpPr>
            <a:spLocks noGrp="1"/>
          </p:cNvSpPr>
          <p:nvPr>
            <p:ph type="sldNum" sz="quarter" idx="4"/>
          </p:nvPr>
        </p:nvSpPr>
        <p:spPr/>
        <p:txBody>
          <a:bodyPr/>
          <a:lstStyle/>
          <a:p>
            <a:pPr>
              <a:defRPr/>
            </a:pPr>
            <a:fld id="{A9CE67A1-BA7F-A74E-B5D7-615746DEEC2B}" type="slidenum">
              <a:rPr lang="en-US" smtClean="0"/>
              <a:pPr>
                <a:defRPr/>
              </a:pPr>
              <a:t>46</a:t>
            </a:fld>
            <a:endParaRPr lang="en-US" baseline="-11000" dirty="0"/>
          </a:p>
        </p:txBody>
      </p:sp>
    </p:spTree>
    <p:extLst>
      <p:ext uri="{BB962C8B-B14F-4D97-AF65-F5344CB8AC3E}">
        <p14:creationId xmlns:p14="http://schemas.microsoft.com/office/powerpoint/2010/main" val="144105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440724-53D9-4B96-884B-ABB1C107D3FE}"/>
              </a:ext>
            </a:extLst>
          </p:cNvPr>
          <p:cNvPicPr>
            <a:picLocks noChangeAspect="1"/>
          </p:cNvPicPr>
          <p:nvPr/>
        </p:nvPicPr>
        <p:blipFill>
          <a:blip r:embed="rId2"/>
          <a:stretch>
            <a:fillRect/>
          </a:stretch>
        </p:blipFill>
        <p:spPr>
          <a:xfrm>
            <a:off x="6832405" y="1324672"/>
            <a:ext cx="3292670" cy="4474338"/>
          </a:xfrm>
          <a:prstGeom prst="rect">
            <a:avLst/>
          </a:prstGeom>
          <a:ln>
            <a:solidFill>
              <a:schemeClr val="tx1"/>
            </a:solidFill>
          </a:ln>
        </p:spPr>
      </p:pic>
      <p:sp>
        <p:nvSpPr>
          <p:cNvPr id="2" name="Content Placeholder 1">
            <a:extLst>
              <a:ext uri="{FF2B5EF4-FFF2-40B4-BE49-F238E27FC236}">
                <a16:creationId xmlns:a16="http://schemas.microsoft.com/office/drawing/2014/main" id="{234FA90C-AF8D-43C5-A779-5B2A75D3EB56}"/>
              </a:ext>
            </a:extLst>
          </p:cNvPr>
          <p:cNvSpPr>
            <a:spLocks noGrp="1"/>
          </p:cNvSpPr>
          <p:nvPr>
            <p:ph idx="1"/>
          </p:nvPr>
        </p:nvSpPr>
        <p:spPr>
          <a:xfrm>
            <a:off x="73025" y="929408"/>
            <a:ext cx="3987800" cy="4225179"/>
          </a:xfrm>
        </p:spPr>
        <p:txBody>
          <a:bodyPr/>
          <a:lstStyle/>
          <a:p>
            <a:pPr marL="0" indent="0">
              <a:buNone/>
            </a:pPr>
            <a:r>
              <a:rPr lang="en-US" dirty="0"/>
              <a:t>SciPy 2021 paper, uses pyadi-iio and libm2k for a fairly thorough noise analysis.</a:t>
            </a:r>
          </a:p>
          <a:p>
            <a:pPr marL="0" indent="0">
              <a:buNone/>
            </a:pPr>
            <a:r>
              <a:rPr lang="en-US" dirty="0"/>
              <a:t>Lots of useful tips and tricks, easy to replicate on your workbench</a:t>
            </a:r>
          </a:p>
          <a:p>
            <a:pPr marL="0" indent="0">
              <a:buNone/>
            </a:pPr>
            <a:r>
              <a:rPr lang="en-US" dirty="0"/>
              <a:t>Easily applied to almost any ADC w/ pyadi-iio support</a:t>
            </a:r>
          </a:p>
        </p:txBody>
      </p:sp>
      <p:sp>
        <p:nvSpPr>
          <p:cNvPr id="3" name="Title 2">
            <a:extLst>
              <a:ext uri="{FF2B5EF4-FFF2-40B4-BE49-F238E27FC236}">
                <a16:creationId xmlns:a16="http://schemas.microsoft.com/office/drawing/2014/main" id="{9CC3D5E7-71D0-4E5A-A1D7-BFC459F4A475}"/>
              </a:ext>
            </a:extLst>
          </p:cNvPr>
          <p:cNvSpPr>
            <a:spLocks noGrp="1"/>
          </p:cNvSpPr>
          <p:nvPr>
            <p:ph type="title"/>
          </p:nvPr>
        </p:nvSpPr>
        <p:spPr/>
        <p:txBody>
          <a:bodyPr/>
          <a:lstStyle/>
          <a:p>
            <a:r>
              <a:rPr lang="en-US" dirty="0"/>
              <a:t>Another Example: AD7124 signal chain SciPy paper</a:t>
            </a:r>
          </a:p>
        </p:txBody>
      </p:sp>
      <p:sp>
        <p:nvSpPr>
          <p:cNvPr id="4" name="Footer Placeholder 3">
            <a:extLst>
              <a:ext uri="{FF2B5EF4-FFF2-40B4-BE49-F238E27FC236}">
                <a16:creationId xmlns:a16="http://schemas.microsoft.com/office/drawing/2014/main" id="{B00FA6FA-F852-47C1-B58E-1D3836F18E49}"/>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82AE65E8-7D81-400C-8591-6F9F8676EA6C}"/>
              </a:ext>
            </a:extLst>
          </p:cNvPr>
          <p:cNvSpPr>
            <a:spLocks noGrp="1"/>
          </p:cNvSpPr>
          <p:nvPr>
            <p:ph type="dt" sz="half" idx="2"/>
          </p:nvPr>
        </p:nvSpPr>
        <p:spPr/>
        <p:txBody>
          <a:bodyPr/>
          <a:lstStyle/>
          <a:p>
            <a:fld id="{5CB2553B-9A67-48AF-95F2-432B4819DB23}" type="datetime1">
              <a:rPr lang="en-US" smtClean="0"/>
              <a:t>9/23/2024</a:t>
            </a:fld>
            <a:endParaRPr lang="en-US"/>
          </a:p>
        </p:txBody>
      </p:sp>
      <p:pic>
        <p:nvPicPr>
          <p:cNvPr id="7" name="Picture 6">
            <a:extLst>
              <a:ext uri="{FF2B5EF4-FFF2-40B4-BE49-F238E27FC236}">
                <a16:creationId xmlns:a16="http://schemas.microsoft.com/office/drawing/2014/main" id="{EA145CF2-7D38-4A75-A591-1EA0E99F7831}"/>
              </a:ext>
            </a:extLst>
          </p:cNvPr>
          <p:cNvPicPr>
            <a:picLocks noChangeAspect="1"/>
          </p:cNvPicPr>
          <p:nvPr/>
        </p:nvPicPr>
        <p:blipFill>
          <a:blip r:embed="rId3"/>
          <a:stretch>
            <a:fillRect/>
          </a:stretch>
        </p:blipFill>
        <p:spPr>
          <a:xfrm>
            <a:off x="4459385" y="838200"/>
            <a:ext cx="3082925" cy="4225180"/>
          </a:xfrm>
          <a:prstGeom prst="rect">
            <a:avLst/>
          </a:prstGeom>
          <a:ln>
            <a:solidFill>
              <a:schemeClr val="tx1"/>
            </a:solidFill>
          </a:ln>
        </p:spPr>
      </p:pic>
      <p:pic>
        <p:nvPicPr>
          <p:cNvPr id="11" name="Picture 10">
            <a:extLst>
              <a:ext uri="{FF2B5EF4-FFF2-40B4-BE49-F238E27FC236}">
                <a16:creationId xmlns:a16="http://schemas.microsoft.com/office/drawing/2014/main" id="{00E5176A-A858-4226-9ED4-5AD42CC77A86}"/>
              </a:ext>
            </a:extLst>
          </p:cNvPr>
          <p:cNvPicPr>
            <a:picLocks noChangeAspect="1"/>
          </p:cNvPicPr>
          <p:nvPr/>
        </p:nvPicPr>
        <p:blipFill>
          <a:blip r:embed="rId4"/>
          <a:stretch>
            <a:fillRect/>
          </a:stretch>
        </p:blipFill>
        <p:spPr>
          <a:xfrm>
            <a:off x="9239250" y="2462934"/>
            <a:ext cx="2952750" cy="4071216"/>
          </a:xfrm>
          <a:prstGeom prst="rect">
            <a:avLst/>
          </a:prstGeom>
          <a:ln>
            <a:solidFill>
              <a:schemeClr val="tx1"/>
            </a:solidFill>
          </a:ln>
        </p:spPr>
      </p:pic>
      <p:sp>
        <p:nvSpPr>
          <p:cNvPr id="12" name="Content Placeholder 1">
            <a:extLst>
              <a:ext uri="{FF2B5EF4-FFF2-40B4-BE49-F238E27FC236}">
                <a16:creationId xmlns:a16="http://schemas.microsoft.com/office/drawing/2014/main" id="{215D725C-5B04-4E5B-8012-80267F2C9EE1}"/>
              </a:ext>
            </a:extLst>
          </p:cNvPr>
          <p:cNvSpPr txBox="1">
            <a:spLocks/>
          </p:cNvSpPr>
          <p:nvPr/>
        </p:nvSpPr>
        <p:spPr>
          <a:xfrm>
            <a:off x="161925" y="5856637"/>
            <a:ext cx="9852770" cy="690009"/>
          </a:xfrm>
          <a:prstGeom prst="rect">
            <a:avLst/>
          </a:prstGeom>
        </p:spPr>
        <p:txBody>
          <a:bodyPr vert="horz" lIns="0" tIns="0" rIns="0" bIns="0" rtlCol="0" anchor="ctr" anchorCtr="0">
            <a:normAutofit/>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a:solidFill>
                  <a:srgbClr val="000000"/>
                </a:solidFill>
                <a:latin typeface="Barlow" pitchFamily="2" charset="77"/>
                <a:ea typeface="+mn-ea"/>
                <a:cs typeface="+mn-cs"/>
              </a:defRPr>
            </a:lvl1pPr>
            <a:lvl2pPr marL="457200" indent="-228600" algn="l" defTabSz="457200" rtl="0" eaLnBrk="1" latinLnBrk="0" hangingPunct="1">
              <a:lnSpc>
                <a:spcPct val="90000"/>
              </a:lnSpc>
              <a:spcBef>
                <a:spcPct val="20000"/>
              </a:spcBef>
              <a:spcAft>
                <a:spcPts val="400"/>
              </a:spcAft>
              <a:buClr>
                <a:srgbClr val="1E4056"/>
              </a:buClr>
              <a:buFont typeface="Wingdings" charset="2"/>
              <a:buChar char="§"/>
              <a:defRPr lang="en-US" sz="2000" b="0" i="0" kern="1200" baseline="0">
                <a:solidFill>
                  <a:srgbClr val="000000"/>
                </a:solidFill>
                <a:latin typeface="Barlow" pitchFamily="2" charset="77"/>
                <a:ea typeface="+mn-ea"/>
                <a:cs typeface="+mn-cs"/>
              </a:defRPr>
            </a:lvl2pPr>
            <a:lvl3pPr marL="6858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800" b="0" i="0" kern="1200" baseline="0">
                <a:solidFill>
                  <a:srgbClr val="000000"/>
                </a:solidFill>
                <a:latin typeface="Barlow" pitchFamily="2" charset="77"/>
                <a:ea typeface="+mn-ea"/>
                <a:cs typeface="+mn-cs"/>
              </a:defRPr>
            </a:lvl3pPr>
            <a:lvl4pPr marL="9144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a:solidFill>
                  <a:srgbClr val="000000"/>
                </a:solidFill>
                <a:latin typeface="Barlow" pitchFamily="2" charset="77"/>
                <a:ea typeface="+mn-ea"/>
                <a:cs typeface="+mn-cs"/>
              </a:defRPr>
            </a:lvl4pPr>
            <a:lvl5pPr marL="11430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baseline="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a:hlinkClick r:id="rId5"/>
              </a:rPr>
              <a:t>https://conference.scipy.org/proceedings/scipy2021/adi_sdg.html</a:t>
            </a:r>
            <a:r>
              <a:rPr lang="en-US" sz="2000" dirty="0"/>
              <a:t> </a:t>
            </a:r>
          </a:p>
        </p:txBody>
      </p:sp>
      <p:sp>
        <p:nvSpPr>
          <p:cNvPr id="6" name="Slide Number Placeholder 5">
            <a:extLst>
              <a:ext uri="{FF2B5EF4-FFF2-40B4-BE49-F238E27FC236}">
                <a16:creationId xmlns:a16="http://schemas.microsoft.com/office/drawing/2014/main" id="{6FB03CBC-C3BF-238D-9C53-0727AB30CFBB}"/>
              </a:ext>
            </a:extLst>
          </p:cNvPr>
          <p:cNvSpPr>
            <a:spLocks noGrp="1"/>
          </p:cNvSpPr>
          <p:nvPr>
            <p:ph type="sldNum" sz="quarter" idx="4"/>
          </p:nvPr>
        </p:nvSpPr>
        <p:spPr/>
        <p:txBody>
          <a:bodyPr/>
          <a:lstStyle/>
          <a:p>
            <a:pPr>
              <a:defRPr/>
            </a:pPr>
            <a:fld id="{A9CE67A1-BA7F-A74E-B5D7-615746DEEC2B}" type="slidenum">
              <a:rPr lang="en-US" smtClean="0"/>
              <a:pPr>
                <a:defRPr/>
              </a:pPr>
              <a:t>47</a:t>
            </a:fld>
            <a:endParaRPr lang="en-US" baseline="-11000" dirty="0"/>
          </a:p>
        </p:txBody>
      </p:sp>
    </p:spTree>
    <p:extLst>
      <p:ext uri="{BB962C8B-B14F-4D97-AF65-F5344CB8AC3E}">
        <p14:creationId xmlns:p14="http://schemas.microsoft.com/office/powerpoint/2010/main" val="349534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4E1662-E542-42EE-A7C1-4DB51A05A1C1}"/>
              </a:ext>
            </a:extLst>
          </p:cNvPr>
          <p:cNvSpPr>
            <a:spLocks noGrp="1"/>
          </p:cNvSpPr>
          <p:nvPr>
            <p:ph idx="1"/>
          </p:nvPr>
        </p:nvSpPr>
        <p:spPr>
          <a:xfrm>
            <a:off x="312782" y="883919"/>
            <a:ext cx="11017069" cy="5229498"/>
          </a:xfrm>
        </p:spPr>
        <p:txBody>
          <a:bodyPr/>
          <a:lstStyle/>
          <a:p>
            <a:r>
              <a:rPr lang="en-US" dirty="0"/>
              <a:t>Monday session immediate feedback: </a:t>
            </a:r>
            <a:r>
              <a:rPr lang="en-US" b="1" i="1" dirty="0"/>
              <a:t>More hands on</a:t>
            </a:r>
            <a:r>
              <a:rPr lang="en-US" dirty="0"/>
              <a:t>.</a:t>
            </a:r>
          </a:p>
          <a:p>
            <a:r>
              <a:rPr lang="en-US" dirty="0"/>
              <a:t>Anyone notice that there was an extra </a:t>
            </a:r>
            <a:r>
              <a:rPr lang="en-US" dirty="0" err="1"/>
              <a:t>dtoverlay</a:t>
            </a:r>
            <a:r>
              <a:rPr lang="en-US" dirty="0"/>
              <a:t> line in config.txt?</a:t>
            </a:r>
          </a:p>
          <a:p>
            <a:pPr lvl="1"/>
            <a:r>
              <a:rPr lang="en-US" dirty="0"/>
              <a:t>This overlay re-configures the AD5592r outputs, with CH2 and CH3 configured as GPIO Outputs, and exposed via one-bit-</a:t>
            </a:r>
            <a:r>
              <a:rPr lang="en-US" dirty="0" err="1"/>
              <a:t>adc</a:t>
            </a:r>
            <a:r>
              <a:rPr lang="en-US" dirty="0"/>
              <a:t>-</a:t>
            </a:r>
            <a:r>
              <a:rPr lang="en-US" dirty="0" err="1"/>
              <a:t>dac</a:t>
            </a:r>
            <a:r>
              <a:rPr lang="en-US" dirty="0"/>
              <a:t> IIO driver. Take a look at the </a:t>
            </a:r>
            <a:r>
              <a:rPr lang="en-US" dirty="0" err="1"/>
              <a:t>dts</a:t>
            </a:r>
            <a:r>
              <a:rPr lang="en-US" dirty="0"/>
              <a:t> file, it’s in the project directory.</a:t>
            </a:r>
          </a:p>
          <a:p>
            <a:pPr lvl="1"/>
            <a:r>
              <a:rPr lang="en-US" dirty="0"/>
              <a:t>Aside from blinking lights, playing with this demonstrates the idea of multiple subsystems (IIO and GPIO) on a single device.</a:t>
            </a:r>
          </a:p>
          <a:p>
            <a:pPr lvl="1"/>
            <a:r>
              <a:rPr lang="en-US" dirty="0"/>
              <a:t>There is an “analog issue” to contend with – CH1 is configured as an analog output, which “fights” with CH2 through the 47 ohm sense resistor.</a:t>
            </a:r>
          </a:p>
          <a:p>
            <a:pPr lvl="1"/>
            <a:r>
              <a:rPr lang="en-US" dirty="0"/>
              <a:t>There is a “digital issue” with the pyadi-iio interface – bug fix in progress.</a:t>
            </a:r>
          </a:p>
          <a:p>
            <a:r>
              <a:rPr lang="en-US" dirty="0"/>
              <a:t>If we’re feeling adventurous, let’s forge ahead “in real time”.</a:t>
            </a:r>
          </a:p>
        </p:txBody>
      </p:sp>
      <p:sp>
        <p:nvSpPr>
          <p:cNvPr id="3" name="Title 2">
            <a:extLst>
              <a:ext uri="{FF2B5EF4-FFF2-40B4-BE49-F238E27FC236}">
                <a16:creationId xmlns:a16="http://schemas.microsoft.com/office/drawing/2014/main" id="{6176407E-7AA8-4DAE-913E-E9D9A9D023F7}"/>
              </a:ext>
            </a:extLst>
          </p:cNvPr>
          <p:cNvSpPr>
            <a:spLocks noGrp="1"/>
          </p:cNvSpPr>
          <p:nvPr>
            <p:ph type="title"/>
          </p:nvPr>
        </p:nvSpPr>
        <p:spPr/>
        <p:txBody>
          <a:bodyPr/>
          <a:lstStyle/>
          <a:p>
            <a:r>
              <a:rPr lang="en-US" dirty="0"/>
              <a:t>Extra Hands-On Experiment</a:t>
            </a:r>
          </a:p>
        </p:txBody>
      </p:sp>
      <p:sp>
        <p:nvSpPr>
          <p:cNvPr id="4" name="Footer Placeholder 3">
            <a:extLst>
              <a:ext uri="{FF2B5EF4-FFF2-40B4-BE49-F238E27FC236}">
                <a16:creationId xmlns:a16="http://schemas.microsoft.com/office/drawing/2014/main" id="{719F8F6A-0977-45BB-87CE-90107B533578}"/>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446CA31D-5039-4317-8A55-9E61DFA55160}"/>
              </a:ext>
            </a:extLst>
          </p:cNvPr>
          <p:cNvSpPr>
            <a:spLocks noGrp="1"/>
          </p:cNvSpPr>
          <p:nvPr>
            <p:ph type="dt" sz="half" idx="2"/>
          </p:nvPr>
        </p:nvSpPr>
        <p:spPr/>
        <p:txBody>
          <a:bodyPr/>
          <a:lstStyle/>
          <a:p>
            <a:fld id="{F4A8BF26-1A1E-40EC-8AC8-BFDB723042D4}" type="datetime1">
              <a:rPr lang="en-US" smtClean="0"/>
              <a:t>9/23/2024</a:t>
            </a:fld>
            <a:endParaRPr lang="en-US"/>
          </a:p>
        </p:txBody>
      </p:sp>
      <p:sp>
        <p:nvSpPr>
          <p:cNvPr id="6" name="Slide Number Placeholder 5">
            <a:extLst>
              <a:ext uri="{FF2B5EF4-FFF2-40B4-BE49-F238E27FC236}">
                <a16:creationId xmlns:a16="http://schemas.microsoft.com/office/drawing/2014/main" id="{38A39391-D25F-4B8C-AE38-671BD2685D68}"/>
              </a:ext>
            </a:extLst>
          </p:cNvPr>
          <p:cNvSpPr>
            <a:spLocks noGrp="1"/>
          </p:cNvSpPr>
          <p:nvPr>
            <p:ph type="sldNum" sz="quarter" idx="4"/>
          </p:nvPr>
        </p:nvSpPr>
        <p:spPr/>
        <p:txBody>
          <a:bodyPr/>
          <a:lstStyle/>
          <a:p>
            <a:pPr>
              <a:defRPr/>
            </a:pPr>
            <a:fld id="{A9CE67A1-BA7F-A74E-B5D7-615746DEEC2B}" type="slidenum">
              <a:rPr lang="en-US" smtClean="0"/>
              <a:pPr>
                <a:defRPr/>
              </a:pPr>
              <a:t>48</a:t>
            </a:fld>
            <a:endParaRPr lang="en-US" baseline="-11000" dirty="0"/>
          </a:p>
        </p:txBody>
      </p:sp>
    </p:spTree>
    <p:extLst>
      <p:ext uri="{BB962C8B-B14F-4D97-AF65-F5344CB8AC3E}">
        <p14:creationId xmlns:p14="http://schemas.microsoft.com/office/powerpoint/2010/main" val="316790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1CF70-A021-4BFE-AACB-E4E1BBC25E7D}"/>
              </a:ext>
            </a:extLst>
          </p:cNvPr>
          <p:cNvSpPr>
            <a:spLocks noGrp="1"/>
          </p:cNvSpPr>
          <p:nvPr>
            <p:ph idx="1"/>
          </p:nvPr>
        </p:nvSpPr>
        <p:spPr>
          <a:xfrm>
            <a:off x="70210" y="916491"/>
            <a:ext cx="8046940" cy="5473390"/>
          </a:xfrm>
        </p:spPr>
        <p:txBody>
          <a:bodyPr/>
          <a:lstStyle/>
          <a:p>
            <a:r>
              <a:rPr lang="en-US" dirty="0"/>
              <a:t>Open a terminal, enter the following: </a:t>
            </a:r>
          </a:p>
          <a:p>
            <a:pPr marL="0" indent="0">
              <a:buNone/>
            </a:pPr>
            <a:r>
              <a:rPr lang="en-US" b="1" dirty="0">
                <a:latin typeface="Courier New" panose="02070309020205020404" pitchFamily="49" charset="0"/>
                <a:cs typeface="Courier New" panose="02070309020205020404" pitchFamily="49" charset="0"/>
              </a:rPr>
              <a:t>cd </a:t>
            </a:r>
            <a:r>
              <a:rPr lang="en-US" b="1" dirty="0" err="1">
                <a:latin typeface="Courier New" panose="02070309020205020404" pitchFamily="49" charset="0"/>
                <a:cs typeface="Courier New" panose="02070309020205020404" pitchFamily="49" charset="0"/>
              </a:rPr>
              <a:t>jes</a:t>
            </a:r>
            <a:r>
              <a:rPr lang="en-US" b="1" dirty="0">
                <a:latin typeface="Courier New" panose="02070309020205020404" pitchFamily="49" charset="0"/>
                <a:cs typeface="Courier New" panose="02070309020205020404" pitchFamily="49" charset="0"/>
              </a:rPr>
              <a:t>_&lt;tab&gt; &lt;enter&gt;</a:t>
            </a:r>
          </a:p>
          <a:p>
            <a:pPr marL="0" indent="0">
              <a:buNone/>
            </a:pPr>
            <a:r>
              <a:rPr lang="en-US" b="1" dirty="0">
                <a:latin typeface="Courier New" panose="02070309020205020404" pitchFamily="49" charset="0"/>
                <a:cs typeface="Courier New" panose="02070309020205020404" pitchFamily="49" charset="0"/>
              </a:rPr>
              <a:t>mousepad config.txt &lt;enter&gt;</a:t>
            </a:r>
          </a:p>
          <a:p>
            <a:r>
              <a:rPr lang="en-US" dirty="0"/>
              <a:t>Edit local config.txt, un-comment ad5592r overlay</a:t>
            </a:r>
          </a:p>
          <a:p>
            <a:pPr marL="0" indent="0">
              <a:buNone/>
            </a:pPr>
            <a:r>
              <a:rPr lang="en-US" b="1" dirty="0" err="1">
                <a:latin typeface="Courier New" panose="02070309020205020404" pitchFamily="49" charset="0"/>
                <a:cs typeface="Courier New" panose="02070309020205020404" pitchFamily="49" charset="0"/>
              </a:rPr>
              <a:t>sudo</a:t>
            </a:r>
            <a:r>
              <a:rPr lang="en-US" b="1" dirty="0">
                <a:latin typeface="Courier New" panose="02070309020205020404" pitchFamily="49" charset="0"/>
                <a:cs typeface="Courier New" panose="02070309020205020404" pitchFamily="49" charset="0"/>
              </a:rPr>
              <a:t> cp config.txt /boot &lt;enter&gt;</a:t>
            </a:r>
          </a:p>
          <a:p>
            <a:r>
              <a:rPr lang="en-US" dirty="0"/>
              <a:t>Enter super duper secret password: “</a:t>
            </a:r>
            <a:r>
              <a:rPr lang="en-US" b="1" dirty="0">
                <a:latin typeface="Courier New" panose="02070309020205020404" pitchFamily="49" charset="0"/>
                <a:cs typeface="Courier New" panose="02070309020205020404" pitchFamily="49" charset="0"/>
              </a:rPr>
              <a:t>analog</a:t>
            </a:r>
            <a:r>
              <a:rPr lang="en-US" dirty="0"/>
              <a:t>” (without quotes of course)</a:t>
            </a:r>
          </a:p>
          <a:p>
            <a:r>
              <a:rPr lang="en-US" b="1" dirty="0" err="1">
                <a:latin typeface="Courier New" panose="02070309020205020404" pitchFamily="49" charset="0"/>
                <a:cs typeface="Courier New" panose="02070309020205020404" pitchFamily="49" charset="0"/>
              </a:rPr>
              <a:t>sudo</a:t>
            </a:r>
            <a:r>
              <a:rPr lang="en-US" b="1" dirty="0">
                <a:latin typeface="Courier New" panose="02070309020205020404" pitchFamily="49" charset="0"/>
                <a:cs typeface="Courier New" panose="02070309020205020404" pitchFamily="49" charset="0"/>
              </a:rPr>
              <a:t> reboot &lt;enter&gt;</a:t>
            </a:r>
          </a:p>
          <a:p>
            <a:r>
              <a:rPr lang="en-US" dirty="0"/>
              <a:t>While we’re here… mousepad the </a:t>
            </a:r>
            <a:r>
              <a:rPr lang="en-US" b="1" dirty="0">
                <a:latin typeface="Courier New" panose="02070309020205020404" pitchFamily="49" charset="0"/>
                <a:cs typeface="Courier New" panose="02070309020205020404" pitchFamily="49" charset="0"/>
              </a:rPr>
              <a:t>rpi-ad5592r-with_gpios-overlay.dts </a:t>
            </a:r>
            <a:r>
              <a:rPr lang="en-US" dirty="0"/>
              <a:t>file.</a:t>
            </a:r>
            <a:endParaRPr lang="en-US" b="1" dirty="0">
              <a:latin typeface="Courier New" panose="02070309020205020404" pitchFamily="49" charset="0"/>
              <a:cs typeface="Courier New" panose="02070309020205020404" pitchFamily="49" charset="0"/>
            </a:endParaRPr>
          </a:p>
          <a:p>
            <a:pPr marL="0" indent="0">
              <a:buNone/>
            </a:pPr>
            <a:endParaRPr lang="en-US" b="1" dirty="0">
              <a:latin typeface="Courier New" panose="02070309020205020404" pitchFamily="49" charset="0"/>
              <a:cs typeface="Courier New" panose="02070309020205020404" pitchFamily="49" charset="0"/>
            </a:endParaRPr>
          </a:p>
        </p:txBody>
      </p:sp>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p:txBody>
          <a:bodyPr/>
          <a:lstStyle/>
          <a:p>
            <a:r>
              <a:rPr lang="en-US" dirty="0"/>
              <a:t>Reconfiguring for extra experiment</a:t>
            </a:r>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BD641FBC-5583-45B7-AF97-8AEAD89E5E16}"/>
              </a:ext>
            </a:extLst>
          </p:cNvPr>
          <p:cNvSpPr>
            <a:spLocks noGrp="1"/>
          </p:cNvSpPr>
          <p:nvPr>
            <p:ph type="dt" sz="half" idx="2"/>
          </p:nvPr>
        </p:nvSpPr>
        <p:spPr/>
        <p:txBody>
          <a:bodyPr/>
          <a:lstStyle/>
          <a:p>
            <a:fld id="{5DC14D5B-3F86-4557-AEF4-C8ED7E329F66}" type="datetime1">
              <a:rPr lang="en-US" smtClean="0"/>
              <a:t>9/23/2024</a:t>
            </a:fld>
            <a:endParaRPr lang="en-US"/>
          </a:p>
        </p:txBody>
      </p:sp>
      <p:sp>
        <p:nvSpPr>
          <p:cNvPr id="6" name="Explosion: 14 Points 5">
            <a:extLst>
              <a:ext uri="{FF2B5EF4-FFF2-40B4-BE49-F238E27FC236}">
                <a16:creationId xmlns:a16="http://schemas.microsoft.com/office/drawing/2014/main" id="{7E8F25DB-8A00-454E-9A46-B26BDC2322B8}"/>
              </a:ext>
            </a:extLst>
          </p:cNvPr>
          <p:cNvSpPr/>
          <p:nvPr/>
        </p:nvSpPr>
        <p:spPr>
          <a:xfrm>
            <a:off x="10554628" y="5129561"/>
            <a:ext cx="1802134" cy="1508983"/>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785ABD-68B7-484F-981B-42725A815E11}"/>
              </a:ext>
            </a:extLst>
          </p:cNvPr>
          <p:cNvSpPr txBox="1"/>
          <p:nvPr/>
        </p:nvSpPr>
        <p:spPr>
          <a:xfrm>
            <a:off x="10883900" y="5699386"/>
            <a:ext cx="1143591" cy="369332"/>
          </a:xfrm>
          <a:prstGeom prst="rect">
            <a:avLst/>
          </a:prstGeom>
          <a:noFill/>
        </p:spPr>
        <p:txBody>
          <a:bodyPr wrap="square" rtlCol="0">
            <a:spAutoFit/>
          </a:bodyPr>
          <a:lstStyle/>
          <a:p>
            <a:r>
              <a:rPr lang="en-US" b="1" i="1" dirty="0">
                <a:solidFill>
                  <a:srgbClr val="00B050"/>
                </a:solidFill>
              </a:rPr>
              <a:t>Print Me</a:t>
            </a:r>
          </a:p>
        </p:txBody>
      </p:sp>
      <p:pic>
        <p:nvPicPr>
          <p:cNvPr id="10" name="Picture 9">
            <a:extLst>
              <a:ext uri="{FF2B5EF4-FFF2-40B4-BE49-F238E27FC236}">
                <a16:creationId xmlns:a16="http://schemas.microsoft.com/office/drawing/2014/main" id="{728B76EE-46DF-4065-A10C-39D921978F4D}"/>
              </a:ext>
            </a:extLst>
          </p:cNvPr>
          <p:cNvPicPr>
            <a:picLocks noChangeAspect="1"/>
          </p:cNvPicPr>
          <p:nvPr/>
        </p:nvPicPr>
        <p:blipFill>
          <a:blip r:embed="rId3"/>
          <a:stretch>
            <a:fillRect/>
          </a:stretch>
        </p:blipFill>
        <p:spPr>
          <a:xfrm>
            <a:off x="7508909" y="1117421"/>
            <a:ext cx="4677819" cy="3899072"/>
          </a:xfrm>
          <a:prstGeom prst="rect">
            <a:avLst/>
          </a:prstGeom>
        </p:spPr>
      </p:pic>
      <p:sp>
        <p:nvSpPr>
          <p:cNvPr id="8" name="Slide Number Placeholder 7">
            <a:extLst>
              <a:ext uri="{FF2B5EF4-FFF2-40B4-BE49-F238E27FC236}">
                <a16:creationId xmlns:a16="http://schemas.microsoft.com/office/drawing/2014/main" id="{E478EF13-B495-D929-39B3-CD760E6F1BF0}"/>
              </a:ext>
            </a:extLst>
          </p:cNvPr>
          <p:cNvSpPr>
            <a:spLocks noGrp="1"/>
          </p:cNvSpPr>
          <p:nvPr>
            <p:ph type="sldNum" sz="quarter" idx="4"/>
          </p:nvPr>
        </p:nvSpPr>
        <p:spPr/>
        <p:txBody>
          <a:bodyPr/>
          <a:lstStyle/>
          <a:p>
            <a:pPr>
              <a:defRPr/>
            </a:pPr>
            <a:fld id="{A9CE67A1-BA7F-A74E-B5D7-615746DEEC2B}" type="slidenum">
              <a:rPr lang="en-US" smtClean="0"/>
              <a:pPr>
                <a:defRPr/>
              </a:pPr>
              <a:t>49</a:t>
            </a:fld>
            <a:endParaRPr lang="en-US" baseline="-11000" dirty="0"/>
          </a:p>
        </p:txBody>
      </p:sp>
    </p:spTree>
    <p:extLst>
      <p:ext uri="{BB962C8B-B14F-4D97-AF65-F5344CB8AC3E}">
        <p14:creationId xmlns:p14="http://schemas.microsoft.com/office/powerpoint/2010/main" val="86077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0D77B6-BD5B-45F8-920B-42459FD0F6DC}"/>
              </a:ext>
            </a:extLst>
          </p:cNvPr>
          <p:cNvSpPr>
            <a:spLocks noGrp="1"/>
          </p:cNvSpPr>
          <p:nvPr>
            <p:ph idx="1"/>
          </p:nvPr>
        </p:nvSpPr>
        <p:spPr>
          <a:xfrm>
            <a:off x="248114" y="796001"/>
            <a:ext cx="11209763" cy="2632999"/>
          </a:xfrm>
        </p:spPr>
        <p:txBody>
          <a:bodyPr>
            <a:normAutofit lnSpcReduction="10000"/>
          </a:bodyPr>
          <a:lstStyle/>
          <a:p>
            <a:r>
              <a:rPr lang="en-US" dirty="0"/>
              <a:t>There are two contests in this workshop, one hidden, one explicit.</a:t>
            </a:r>
          </a:p>
          <a:p>
            <a:pPr lvl="1"/>
            <a:r>
              <a:rPr lang="en-US" dirty="0"/>
              <a:t>Keep your eyes open for the hidden one </a:t>
            </a:r>
            <a:r>
              <a:rPr lang="en-US" dirty="0">
                <a:sym typeface="Wingdings" panose="05000000000000000000" pitchFamily="2" charset="2"/>
              </a:rPr>
              <a:t></a:t>
            </a:r>
            <a:endParaRPr lang="en-US" dirty="0"/>
          </a:p>
          <a:p>
            <a:r>
              <a:rPr lang="en-US" dirty="0"/>
              <a:t>The prizes are U-Solder-It Discrete Op-Amp kits (Doug Mercer’s Design)</a:t>
            </a:r>
          </a:p>
          <a:p>
            <a:r>
              <a:rPr lang="en-US" dirty="0"/>
              <a:t>Writeup: </a:t>
            </a:r>
            <a:r>
              <a:rPr lang="en-US" dirty="0">
                <a:hlinkClick r:id="rId2"/>
              </a:rPr>
              <a:t>https://wiki.analog.com/university/courses/electronics/electronics-lab-13</a:t>
            </a:r>
            <a:r>
              <a:rPr lang="en-US" dirty="0"/>
              <a:t> </a:t>
            </a:r>
          </a:p>
          <a:p>
            <a:r>
              <a:rPr lang="en-US" dirty="0"/>
              <a:t>If you don’t want it, give it to a kiddo or your favorite HS teacher or EE prof.</a:t>
            </a:r>
          </a:p>
        </p:txBody>
      </p:sp>
      <p:sp>
        <p:nvSpPr>
          <p:cNvPr id="3" name="Title 2">
            <a:extLst>
              <a:ext uri="{FF2B5EF4-FFF2-40B4-BE49-F238E27FC236}">
                <a16:creationId xmlns:a16="http://schemas.microsoft.com/office/drawing/2014/main" id="{9EA145E9-4956-4B45-B37E-F88774F06E7E}"/>
              </a:ext>
            </a:extLst>
          </p:cNvPr>
          <p:cNvSpPr>
            <a:spLocks noGrp="1"/>
          </p:cNvSpPr>
          <p:nvPr>
            <p:ph type="title"/>
          </p:nvPr>
        </p:nvSpPr>
        <p:spPr/>
        <p:txBody>
          <a:bodyPr/>
          <a:lstStyle/>
          <a:p>
            <a:r>
              <a:rPr lang="en-US" dirty="0"/>
              <a:t>Contests… with Prizes!</a:t>
            </a:r>
          </a:p>
        </p:txBody>
      </p:sp>
      <p:sp>
        <p:nvSpPr>
          <p:cNvPr id="4" name="Footer Placeholder 3">
            <a:extLst>
              <a:ext uri="{FF2B5EF4-FFF2-40B4-BE49-F238E27FC236}">
                <a16:creationId xmlns:a16="http://schemas.microsoft.com/office/drawing/2014/main" id="{047676AB-A6D2-4948-8494-DEA92EE59D84}"/>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2B97448-39A8-4800-990F-D0F4257CE413}"/>
              </a:ext>
            </a:extLst>
          </p:cNvPr>
          <p:cNvSpPr>
            <a:spLocks noGrp="1"/>
          </p:cNvSpPr>
          <p:nvPr>
            <p:ph type="dt" sz="half" idx="2"/>
          </p:nvPr>
        </p:nvSpPr>
        <p:spPr/>
        <p:txBody>
          <a:bodyPr/>
          <a:lstStyle/>
          <a:p>
            <a:fld id="{AD5FC09A-D770-494A-8EF0-018DE460180A}" type="datetime1">
              <a:rPr lang="en-US" smtClean="0"/>
              <a:t>9/23/2024</a:t>
            </a:fld>
            <a:endParaRPr lang="en-US"/>
          </a:p>
        </p:txBody>
      </p:sp>
      <p:pic>
        <p:nvPicPr>
          <p:cNvPr id="9" name="Picture 8">
            <a:extLst>
              <a:ext uri="{FF2B5EF4-FFF2-40B4-BE49-F238E27FC236}">
                <a16:creationId xmlns:a16="http://schemas.microsoft.com/office/drawing/2014/main" id="{AFD279C6-D35B-4501-9253-F5169FF13290}"/>
              </a:ext>
            </a:extLst>
          </p:cNvPr>
          <p:cNvPicPr>
            <a:picLocks noChangeAspect="1"/>
          </p:cNvPicPr>
          <p:nvPr/>
        </p:nvPicPr>
        <p:blipFill>
          <a:blip r:embed="rId3"/>
          <a:stretch>
            <a:fillRect/>
          </a:stretch>
        </p:blipFill>
        <p:spPr>
          <a:xfrm>
            <a:off x="7231565" y="3607420"/>
            <a:ext cx="3618571" cy="2648764"/>
          </a:xfrm>
          <a:prstGeom prst="rect">
            <a:avLst/>
          </a:prstGeom>
        </p:spPr>
      </p:pic>
      <p:pic>
        <p:nvPicPr>
          <p:cNvPr id="8" name="Picture 7">
            <a:extLst>
              <a:ext uri="{FF2B5EF4-FFF2-40B4-BE49-F238E27FC236}">
                <a16:creationId xmlns:a16="http://schemas.microsoft.com/office/drawing/2014/main" id="{314C5ED6-3C0B-405D-A876-3171E6D27C89}"/>
              </a:ext>
            </a:extLst>
          </p:cNvPr>
          <p:cNvPicPr>
            <a:picLocks noChangeAspect="1"/>
          </p:cNvPicPr>
          <p:nvPr/>
        </p:nvPicPr>
        <p:blipFill>
          <a:blip r:embed="rId4"/>
          <a:stretch>
            <a:fillRect/>
          </a:stretch>
        </p:blipFill>
        <p:spPr>
          <a:xfrm>
            <a:off x="797540" y="3534647"/>
            <a:ext cx="4968560" cy="2815332"/>
          </a:xfrm>
          <a:prstGeom prst="rect">
            <a:avLst/>
          </a:prstGeom>
        </p:spPr>
      </p:pic>
      <p:sp>
        <p:nvSpPr>
          <p:cNvPr id="6" name="Slide Number Placeholder 5">
            <a:extLst>
              <a:ext uri="{FF2B5EF4-FFF2-40B4-BE49-F238E27FC236}">
                <a16:creationId xmlns:a16="http://schemas.microsoft.com/office/drawing/2014/main" id="{16795C79-984F-60AE-3A95-8E155C27DE35}"/>
              </a:ext>
            </a:extLst>
          </p:cNvPr>
          <p:cNvSpPr>
            <a:spLocks noGrp="1"/>
          </p:cNvSpPr>
          <p:nvPr>
            <p:ph type="sldNum" sz="quarter" idx="4"/>
          </p:nvPr>
        </p:nvSpPr>
        <p:spPr/>
        <p:txBody>
          <a:bodyPr/>
          <a:lstStyle/>
          <a:p>
            <a:pPr>
              <a:defRPr/>
            </a:pPr>
            <a:fld id="{A9CE67A1-BA7F-A74E-B5D7-615746DEEC2B}" type="slidenum">
              <a:rPr lang="en-US" smtClean="0"/>
              <a:pPr>
                <a:defRPr/>
              </a:pPr>
              <a:t>5</a:t>
            </a:fld>
            <a:endParaRPr lang="en-US" baseline="-11000" dirty="0"/>
          </a:p>
        </p:txBody>
      </p:sp>
    </p:spTree>
    <p:extLst>
      <p:ext uri="{BB962C8B-B14F-4D97-AF65-F5344CB8AC3E}">
        <p14:creationId xmlns:p14="http://schemas.microsoft.com/office/powerpoint/2010/main" val="76888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AC83C1-E9B8-4EEA-86A5-2FC6620F5308}"/>
              </a:ext>
            </a:extLst>
          </p:cNvPr>
          <p:cNvSpPr>
            <a:spLocks noGrp="1"/>
          </p:cNvSpPr>
          <p:nvPr>
            <p:ph idx="1"/>
          </p:nvPr>
        </p:nvSpPr>
        <p:spPr>
          <a:xfrm>
            <a:off x="416559" y="892629"/>
            <a:ext cx="4686663" cy="1502229"/>
          </a:xfrm>
        </p:spPr>
        <p:txBody>
          <a:bodyPr/>
          <a:lstStyle/>
          <a:p>
            <a:r>
              <a:rPr lang="en-US" dirty="0"/>
              <a:t>&lt;&lt;</a:t>
            </a:r>
            <a:r>
              <a:rPr lang="en-US" b="1" dirty="0">
                <a:solidFill>
                  <a:srgbClr val="FF0000"/>
                </a:solidFill>
              </a:rPr>
              <a:t>WIP</a:t>
            </a:r>
            <a:r>
              <a:rPr lang="en-US" dirty="0"/>
              <a:t> – either find a way to get onto </a:t>
            </a:r>
            <a:r>
              <a:rPr lang="en-US" dirty="0" err="1"/>
              <a:t>Pis</a:t>
            </a:r>
            <a:r>
              <a:rPr lang="en-US" dirty="0"/>
              <a:t>, or just run interactive in Python console&gt;&gt;</a:t>
            </a:r>
          </a:p>
        </p:txBody>
      </p:sp>
      <p:sp>
        <p:nvSpPr>
          <p:cNvPr id="3" name="Title 2">
            <a:extLst>
              <a:ext uri="{FF2B5EF4-FFF2-40B4-BE49-F238E27FC236}">
                <a16:creationId xmlns:a16="http://schemas.microsoft.com/office/drawing/2014/main" id="{70863679-D124-4CAC-A6C4-12258C8805A3}"/>
              </a:ext>
            </a:extLst>
          </p:cNvPr>
          <p:cNvSpPr>
            <a:spLocks noGrp="1"/>
          </p:cNvSpPr>
          <p:nvPr>
            <p:ph type="title"/>
          </p:nvPr>
        </p:nvSpPr>
        <p:spPr/>
        <p:txBody>
          <a:bodyPr/>
          <a:lstStyle/>
          <a:p>
            <a:r>
              <a:rPr lang="en-US" dirty="0"/>
              <a:t>Extra Experiment snippet</a:t>
            </a:r>
          </a:p>
        </p:txBody>
      </p:sp>
      <p:sp>
        <p:nvSpPr>
          <p:cNvPr id="4" name="Footer Placeholder 3">
            <a:extLst>
              <a:ext uri="{FF2B5EF4-FFF2-40B4-BE49-F238E27FC236}">
                <a16:creationId xmlns:a16="http://schemas.microsoft.com/office/drawing/2014/main" id="{5E895329-AA30-4876-8D99-67B82A1F6B2D}"/>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91961F32-0CD9-4134-8572-315562549C5E}"/>
              </a:ext>
            </a:extLst>
          </p:cNvPr>
          <p:cNvSpPr>
            <a:spLocks noGrp="1"/>
          </p:cNvSpPr>
          <p:nvPr>
            <p:ph type="dt" sz="half" idx="2"/>
          </p:nvPr>
        </p:nvSpPr>
        <p:spPr/>
        <p:txBody>
          <a:bodyPr/>
          <a:lstStyle/>
          <a:p>
            <a:fld id="{018915B8-7ABE-4473-B499-68E1C5F6793E}" type="datetime1">
              <a:rPr lang="en-US" smtClean="0"/>
              <a:t>9/23/2024</a:t>
            </a:fld>
            <a:endParaRPr lang="en-US"/>
          </a:p>
        </p:txBody>
      </p:sp>
      <p:pic>
        <p:nvPicPr>
          <p:cNvPr id="8" name="Picture 7">
            <a:extLst>
              <a:ext uri="{FF2B5EF4-FFF2-40B4-BE49-F238E27FC236}">
                <a16:creationId xmlns:a16="http://schemas.microsoft.com/office/drawing/2014/main" id="{C8F29E22-2DD6-4E76-A020-138E5DAF098A}"/>
              </a:ext>
            </a:extLst>
          </p:cNvPr>
          <p:cNvPicPr>
            <a:picLocks noChangeAspect="1"/>
          </p:cNvPicPr>
          <p:nvPr/>
        </p:nvPicPr>
        <p:blipFill>
          <a:blip r:embed="rId2"/>
          <a:stretch>
            <a:fillRect/>
          </a:stretch>
        </p:blipFill>
        <p:spPr>
          <a:xfrm>
            <a:off x="5463200" y="200297"/>
            <a:ext cx="6728800" cy="6492240"/>
          </a:xfrm>
          <a:prstGeom prst="rect">
            <a:avLst/>
          </a:prstGeom>
        </p:spPr>
      </p:pic>
      <p:pic>
        <p:nvPicPr>
          <p:cNvPr id="9" name="Picture 8">
            <a:extLst>
              <a:ext uri="{FF2B5EF4-FFF2-40B4-BE49-F238E27FC236}">
                <a16:creationId xmlns:a16="http://schemas.microsoft.com/office/drawing/2014/main" id="{1E6AC896-661E-410F-9DC7-1A83847EA180}"/>
              </a:ext>
            </a:extLst>
          </p:cNvPr>
          <p:cNvPicPr>
            <a:picLocks noChangeAspect="1"/>
          </p:cNvPicPr>
          <p:nvPr/>
        </p:nvPicPr>
        <p:blipFill>
          <a:blip r:embed="rId3"/>
          <a:stretch>
            <a:fillRect/>
          </a:stretch>
        </p:blipFill>
        <p:spPr>
          <a:xfrm>
            <a:off x="1484699" y="3539457"/>
            <a:ext cx="3978501" cy="2911098"/>
          </a:xfrm>
          <a:prstGeom prst="rect">
            <a:avLst/>
          </a:prstGeom>
        </p:spPr>
      </p:pic>
      <p:sp>
        <p:nvSpPr>
          <p:cNvPr id="10" name="CustomShape 7">
            <a:extLst>
              <a:ext uri="{FF2B5EF4-FFF2-40B4-BE49-F238E27FC236}">
                <a16:creationId xmlns:a16="http://schemas.microsoft.com/office/drawing/2014/main" id="{E384A561-9ECA-4E0B-94F5-D2071665DA77}"/>
              </a:ext>
            </a:extLst>
          </p:cNvPr>
          <p:cNvSpPr/>
          <p:nvPr/>
        </p:nvSpPr>
        <p:spPr>
          <a:xfrm>
            <a:off x="432369" y="4765477"/>
            <a:ext cx="921793" cy="241982"/>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200" b="1" spc="-1" dirty="0">
                <a:solidFill>
                  <a:srgbClr val="000000"/>
                </a:solidFill>
                <a:latin typeface="Courier New" panose="02070309020205020404" pitchFamily="49" charset="0"/>
                <a:ea typeface="DejaVu Sans"/>
                <a:cs typeface="Courier New" panose="02070309020205020404" pitchFamily="49" charset="0"/>
              </a:rPr>
              <a:t>gpio_ch_3</a:t>
            </a:r>
            <a:endParaRPr lang="en-US" sz="1200" b="1" strike="noStrike" spc="-1" dirty="0">
              <a:solidFill>
                <a:srgbClr val="000000"/>
              </a:solidFill>
              <a:latin typeface="Courier New" panose="02070309020205020404" pitchFamily="49" charset="0"/>
              <a:ea typeface="DejaVu Sans"/>
              <a:cs typeface="Courier New" panose="02070309020205020404" pitchFamily="49" charset="0"/>
            </a:endParaRPr>
          </a:p>
        </p:txBody>
      </p:sp>
      <p:sp>
        <p:nvSpPr>
          <p:cNvPr id="11" name="CustomShape 7">
            <a:extLst>
              <a:ext uri="{FF2B5EF4-FFF2-40B4-BE49-F238E27FC236}">
                <a16:creationId xmlns:a16="http://schemas.microsoft.com/office/drawing/2014/main" id="{4670EF1D-BC3D-4358-9118-D4F8F2E12CF1}"/>
              </a:ext>
            </a:extLst>
          </p:cNvPr>
          <p:cNvSpPr/>
          <p:nvPr/>
        </p:nvSpPr>
        <p:spPr>
          <a:xfrm>
            <a:off x="445489" y="4523495"/>
            <a:ext cx="921793" cy="241982"/>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200" b="1" spc="-1" dirty="0">
                <a:solidFill>
                  <a:srgbClr val="000000"/>
                </a:solidFill>
                <a:latin typeface="Courier New" panose="02070309020205020404" pitchFamily="49" charset="0"/>
                <a:ea typeface="DejaVu Sans"/>
                <a:cs typeface="Courier New" panose="02070309020205020404" pitchFamily="49" charset="0"/>
              </a:rPr>
              <a:t>gpio_ch_2</a:t>
            </a:r>
            <a:endParaRPr lang="en-US" sz="1200" b="1" strike="noStrike" spc="-1" dirty="0">
              <a:solidFill>
                <a:srgbClr val="000000"/>
              </a:solidFill>
              <a:latin typeface="Courier New" panose="02070309020205020404" pitchFamily="49" charset="0"/>
              <a:ea typeface="DejaVu Sans"/>
              <a:cs typeface="Courier New" panose="02070309020205020404" pitchFamily="49" charset="0"/>
            </a:endParaRPr>
          </a:p>
        </p:txBody>
      </p:sp>
      <p:sp>
        <p:nvSpPr>
          <p:cNvPr id="12" name="CustomShape 7">
            <a:extLst>
              <a:ext uri="{FF2B5EF4-FFF2-40B4-BE49-F238E27FC236}">
                <a16:creationId xmlns:a16="http://schemas.microsoft.com/office/drawing/2014/main" id="{BCEDA03B-A79C-459E-BEA2-EB9DE2238E4D}"/>
              </a:ext>
            </a:extLst>
          </p:cNvPr>
          <p:cNvSpPr/>
          <p:nvPr/>
        </p:nvSpPr>
        <p:spPr>
          <a:xfrm>
            <a:off x="95799" y="4310718"/>
            <a:ext cx="1593667" cy="241982"/>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1200" b="1" spc="-1" dirty="0">
                <a:solidFill>
                  <a:srgbClr val="000000"/>
                </a:solidFill>
                <a:latin typeface="Courier New" panose="02070309020205020404" pitchFamily="49" charset="0"/>
                <a:ea typeface="DejaVu Sans"/>
                <a:cs typeface="Courier New" panose="02070309020205020404" pitchFamily="49" charset="0"/>
              </a:rPr>
              <a:t>channel[3] (DAC)</a:t>
            </a:r>
            <a:endParaRPr lang="en-US" sz="1200" b="1" strike="noStrike" spc="-1" dirty="0">
              <a:solidFill>
                <a:srgbClr val="000000"/>
              </a:solidFill>
              <a:latin typeface="Courier New" panose="02070309020205020404" pitchFamily="49" charset="0"/>
              <a:ea typeface="DejaVu Sans"/>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DD132E21-69D7-4CCB-99EB-A34E4B69964F}"/>
                  </a:ext>
                </a:extLst>
              </p14:cNvPr>
              <p14:cNvContentPartPr/>
              <p14:nvPr/>
            </p14:nvContentPartPr>
            <p14:xfrm>
              <a:off x="4321208" y="4634738"/>
              <a:ext cx="997200" cy="582480"/>
            </p14:xfrm>
          </p:contentPart>
        </mc:Choice>
        <mc:Fallback xmlns="">
          <p:pic>
            <p:nvPicPr>
              <p:cNvPr id="13" name="Ink 12">
                <a:extLst>
                  <a:ext uri="{FF2B5EF4-FFF2-40B4-BE49-F238E27FC236}">
                    <a16:creationId xmlns:a16="http://schemas.microsoft.com/office/drawing/2014/main" id="{DD132E21-69D7-4CCB-99EB-A34E4B69964F}"/>
                  </a:ext>
                </a:extLst>
              </p:cNvPr>
              <p:cNvPicPr/>
              <p:nvPr/>
            </p:nvPicPr>
            <p:blipFill>
              <a:blip r:embed="rId5"/>
              <a:stretch>
                <a:fillRect/>
              </a:stretch>
            </p:blipFill>
            <p:spPr>
              <a:xfrm>
                <a:off x="4312568" y="4626098"/>
                <a:ext cx="1014840" cy="600120"/>
              </a:xfrm>
              <a:prstGeom prst="rect">
                <a:avLst/>
              </a:prstGeom>
            </p:spPr>
          </p:pic>
        </mc:Fallback>
      </mc:AlternateContent>
      <p:sp>
        <p:nvSpPr>
          <p:cNvPr id="6" name="Slide Number Placeholder 5">
            <a:extLst>
              <a:ext uri="{FF2B5EF4-FFF2-40B4-BE49-F238E27FC236}">
                <a16:creationId xmlns:a16="http://schemas.microsoft.com/office/drawing/2014/main" id="{60F3DAFB-AAAE-3127-26E9-8698A2D3846C}"/>
              </a:ext>
            </a:extLst>
          </p:cNvPr>
          <p:cNvSpPr>
            <a:spLocks noGrp="1"/>
          </p:cNvSpPr>
          <p:nvPr>
            <p:ph type="sldNum" sz="quarter" idx="4"/>
          </p:nvPr>
        </p:nvSpPr>
        <p:spPr/>
        <p:txBody>
          <a:bodyPr/>
          <a:lstStyle/>
          <a:p>
            <a:pPr>
              <a:defRPr/>
            </a:pPr>
            <a:fld id="{A9CE67A1-BA7F-A74E-B5D7-615746DEEC2B}" type="slidenum">
              <a:rPr lang="en-US" smtClean="0"/>
              <a:pPr>
                <a:defRPr/>
              </a:pPr>
              <a:t>50</a:t>
            </a:fld>
            <a:endParaRPr lang="en-US" baseline="-11000" dirty="0"/>
          </a:p>
        </p:txBody>
      </p:sp>
    </p:spTree>
    <p:extLst>
      <p:ext uri="{BB962C8B-B14F-4D97-AF65-F5344CB8AC3E}">
        <p14:creationId xmlns:p14="http://schemas.microsoft.com/office/powerpoint/2010/main" val="240437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CA5FEF-D867-4B83-A369-E9C9915E549C}"/>
              </a:ext>
            </a:extLst>
          </p:cNvPr>
          <p:cNvSpPr>
            <a:spLocks noGrp="1"/>
          </p:cNvSpPr>
          <p:nvPr>
            <p:ph idx="1"/>
          </p:nvPr>
        </p:nvSpPr>
        <p:spPr>
          <a:xfrm>
            <a:off x="164011" y="762000"/>
            <a:ext cx="7090229" cy="3888377"/>
          </a:xfrm>
        </p:spPr>
        <p:txBody>
          <a:bodyPr/>
          <a:lstStyle/>
          <a:p>
            <a:r>
              <a:rPr lang="en-US" dirty="0"/>
              <a:t>Use IIO Oscilloscope to measure the room temperature of the AD5592, and temperature pinching the AD5592 between fingers (ESD safe </a:t>
            </a:r>
            <a:r>
              <a:rPr lang="en-US" dirty="0">
                <a:sym typeface="Wingdings" panose="05000000000000000000" pitchFamily="2" charset="2"/>
              </a:rPr>
              <a:t>) Ground yourself to the little loop first…</a:t>
            </a:r>
          </a:p>
          <a:p>
            <a:r>
              <a:rPr lang="en-US" dirty="0">
                <a:sym typeface="Wingdings" panose="05000000000000000000" pitchFamily="2" charset="2"/>
              </a:rPr>
              <a:t>Write a script to drive the LED green at room temp, red when pinched.</a:t>
            </a:r>
          </a:p>
          <a:p>
            <a:r>
              <a:rPr lang="en-US" dirty="0">
                <a:sym typeface="Wingdings" panose="05000000000000000000" pitchFamily="2" charset="2"/>
              </a:rPr>
              <a:t>Pseudocode:</a:t>
            </a:r>
          </a:p>
          <a:p>
            <a:pPr lvl="1"/>
            <a:r>
              <a:rPr lang="en-US" dirty="0">
                <a:sym typeface="Wingdings" panose="05000000000000000000" pitchFamily="2" charset="2"/>
              </a:rPr>
              <a:t>CH3 = 2048 + nominal temp * constant (&gt;4095 not allowed)</a:t>
            </a:r>
          </a:p>
          <a:p>
            <a:pPr lvl="1"/>
            <a:r>
              <a:rPr lang="en-US" dirty="0">
                <a:sym typeface="Wingdings" panose="05000000000000000000" pitchFamily="2" charset="2"/>
              </a:rPr>
              <a:t>CH2 = 2048 – nominal temp * constant (&lt;zero not allowed)</a:t>
            </a:r>
            <a:endParaRPr lang="en-US" dirty="0"/>
          </a:p>
        </p:txBody>
      </p:sp>
      <p:sp>
        <p:nvSpPr>
          <p:cNvPr id="3" name="Title 2">
            <a:extLst>
              <a:ext uri="{FF2B5EF4-FFF2-40B4-BE49-F238E27FC236}">
                <a16:creationId xmlns:a16="http://schemas.microsoft.com/office/drawing/2014/main" id="{72E27C3B-617B-4E6C-827F-9640A05C14BF}"/>
              </a:ext>
            </a:extLst>
          </p:cNvPr>
          <p:cNvSpPr>
            <a:spLocks noGrp="1"/>
          </p:cNvSpPr>
          <p:nvPr>
            <p:ph type="title"/>
          </p:nvPr>
        </p:nvSpPr>
        <p:spPr/>
        <p:txBody>
          <a:bodyPr/>
          <a:lstStyle/>
          <a:p>
            <a:r>
              <a:rPr lang="en-US" dirty="0"/>
              <a:t>While we are brainstorming, another possibility…</a:t>
            </a:r>
          </a:p>
        </p:txBody>
      </p:sp>
      <p:sp>
        <p:nvSpPr>
          <p:cNvPr id="4" name="Footer Placeholder 3">
            <a:extLst>
              <a:ext uri="{FF2B5EF4-FFF2-40B4-BE49-F238E27FC236}">
                <a16:creationId xmlns:a16="http://schemas.microsoft.com/office/drawing/2014/main" id="{70E1B1EB-4403-4E0E-B31E-BB50E5E9F811}"/>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92082EF9-404A-45E5-B8A1-701074397818}"/>
              </a:ext>
            </a:extLst>
          </p:cNvPr>
          <p:cNvSpPr>
            <a:spLocks noGrp="1"/>
          </p:cNvSpPr>
          <p:nvPr>
            <p:ph type="dt" sz="half" idx="2"/>
          </p:nvPr>
        </p:nvSpPr>
        <p:spPr/>
        <p:txBody>
          <a:bodyPr/>
          <a:lstStyle/>
          <a:p>
            <a:fld id="{D3F78672-D2E0-4BB0-8C98-FDF1B74DF24D}" type="datetime1">
              <a:rPr lang="en-US" smtClean="0"/>
              <a:t>9/23/2024</a:t>
            </a:fld>
            <a:endParaRPr lang="en-US"/>
          </a:p>
        </p:txBody>
      </p:sp>
      <p:pic>
        <p:nvPicPr>
          <p:cNvPr id="7" name="Picture 6">
            <a:extLst>
              <a:ext uri="{FF2B5EF4-FFF2-40B4-BE49-F238E27FC236}">
                <a16:creationId xmlns:a16="http://schemas.microsoft.com/office/drawing/2014/main" id="{867212EA-D8C9-4B22-9846-F9445ACDA8A3}"/>
              </a:ext>
            </a:extLst>
          </p:cNvPr>
          <p:cNvPicPr>
            <a:picLocks noChangeAspect="1"/>
          </p:cNvPicPr>
          <p:nvPr/>
        </p:nvPicPr>
        <p:blipFill>
          <a:blip r:embed="rId2"/>
          <a:stretch>
            <a:fillRect/>
          </a:stretch>
        </p:blipFill>
        <p:spPr>
          <a:xfrm>
            <a:off x="7531100" y="1872011"/>
            <a:ext cx="4305300" cy="3562350"/>
          </a:xfrm>
          <a:prstGeom prst="rect">
            <a:avLst/>
          </a:prstGeom>
        </p:spPr>
      </p:pic>
      <p:sp>
        <p:nvSpPr>
          <p:cNvPr id="6" name="Slide Number Placeholder 5">
            <a:extLst>
              <a:ext uri="{FF2B5EF4-FFF2-40B4-BE49-F238E27FC236}">
                <a16:creationId xmlns:a16="http://schemas.microsoft.com/office/drawing/2014/main" id="{AE058691-0A34-6AA2-AC0A-2BC2661C5AB2}"/>
              </a:ext>
            </a:extLst>
          </p:cNvPr>
          <p:cNvSpPr>
            <a:spLocks noGrp="1"/>
          </p:cNvSpPr>
          <p:nvPr>
            <p:ph type="sldNum" sz="quarter" idx="4"/>
          </p:nvPr>
        </p:nvSpPr>
        <p:spPr/>
        <p:txBody>
          <a:bodyPr/>
          <a:lstStyle/>
          <a:p>
            <a:pPr>
              <a:defRPr/>
            </a:pPr>
            <a:fld id="{A9CE67A1-BA7F-A74E-B5D7-615746DEEC2B}" type="slidenum">
              <a:rPr lang="en-US" smtClean="0"/>
              <a:pPr>
                <a:defRPr/>
              </a:pPr>
              <a:t>51</a:t>
            </a:fld>
            <a:endParaRPr lang="en-US" baseline="-11000" dirty="0"/>
          </a:p>
        </p:txBody>
      </p:sp>
    </p:spTree>
    <p:extLst>
      <p:ext uri="{BB962C8B-B14F-4D97-AF65-F5344CB8AC3E}">
        <p14:creationId xmlns:p14="http://schemas.microsoft.com/office/powerpoint/2010/main" val="345314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CA99DF-728B-4EA0-B50F-B0EDEF58EEBD}"/>
              </a:ext>
            </a:extLst>
          </p:cNvPr>
          <p:cNvSpPr>
            <a:spLocks noGrp="1"/>
          </p:cNvSpPr>
          <p:nvPr>
            <p:ph type="title"/>
          </p:nvPr>
        </p:nvSpPr>
        <p:spPr/>
        <p:txBody>
          <a:bodyPr/>
          <a:lstStyle/>
          <a:p>
            <a:r>
              <a:rPr lang="en-US" dirty="0"/>
              <a:t>Code Snippet</a:t>
            </a:r>
          </a:p>
        </p:txBody>
      </p:sp>
      <p:sp>
        <p:nvSpPr>
          <p:cNvPr id="4" name="Footer Placeholder 3">
            <a:extLst>
              <a:ext uri="{FF2B5EF4-FFF2-40B4-BE49-F238E27FC236}">
                <a16:creationId xmlns:a16="http://schemas.microsoft.com/office/drawing/2014/main" id="{B8AAABF7-FE0C-4DCF-B4B6-ACECF2E2A494}"/>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F535ACF0-6244-4804-9071-72C289459945}"/>
              </a:ext>
            </a:extLst>
          </p:cNvPr>
          <p:cNvSpPr>
            <a:spLocks noGrp="1"/>
          </p:cNvSpPr>
          <p:nvPr>
            <p:ph type="dt" sz="half" idx="2"/>
          </p:nvPr>
        </p:nvSpPr>
        <p:spPr/>
        <p:txBody>
          <a:bodyPr/>
          <a:lstStyle/>
          <a:p>
            <a:fld id="{CA53B973-64E0-45A4-821F-8884AE0E524A}" type="datetime1">
              <a:rPr lang="en-US" smtClean="0"/>
              <a:t>9/23/2024</a:t>
            </a:fld>
            <a:endParaRPr lang="en-US"/>
          </a:p>
        </p:txBody>
      </p:sp>
      <p:pic>
        <p:nvPicPr>
          <p:cNvPr id="7" name="Picture 6">
            <a:extLst>
              <a:ext uri="{FF2B5EF4-FFF2-40B4-BE49-F238E27FC236}">
                <a16:creationId xmlns:a16="http://schemas.microsoft.com/office/drawing/2014/main" id="{64B64005-1CE0-41B4-B746-E39C888A3EE1}"/>
              </a:ext>
            </a:extLst>
          </p:cNvPr>
          <p:cNvPicPr>
            <a:picLocks noChangeAspect="1"/>
          </p:cNvPicPr>
          <p:nvPr/>
        </p:nvPicPr>
        <p:blipFill>
          <a:blip r:embed="rId2"/>
          <a:stretch>
            <a:fillRect/>
          </a:stretch>
        </p:blipFill>
        <p:spPr>
          <a:xfrm>
            <a:off x="3183119" y="1280572"/>
            <a:ext cx="7515225" cy="5324475"/>
          </a:xfrm>
          <a:prstGeom prst="rect">
            <a:avLst/>
          </a:prstGeom>
        </p:spPr>
      </p:pic>
      <p:pic>
        <p:nvPicPr>
          <p:cNvPr id="9" name="Picture 8">
            <a:extLst>
              <a:ext uri="{FF2B5EF4-FFF2-40B4-BE49-F238E27FC236}">
                <a16:creationId xmlns:a16="http://schemas.microsoft.com/office/drawing/2014/main" id="{115B0733-C2D5-4104-9220-10E389FB2738}"/>
              </a:ext>
            </a:extLst>
          </p:cNvPr>
          <p:cNvPicPr>
            <a:picLocks noChangeAspect="1"/>
          </p:cNvPicPr>
          <p:nvPr/>
        </p:nvPicPr>
        <p:blipFill>
          <a:blip r:embed="rId3"/>
          <a:stretch>
            <a:fillRect/>
          </a:stretch>
        </p:blipFill>
        <p:spPr>
          <a:xfrm>
            <a:off x="3162300" y="787438"/>
            <a:ext cx="2933700" cy="533400"/>
          </a:xfrm>
          <a:prstGeom prst="rect">
            <a:avLst/>
          </a:prstGeom>
        </p:spPr>
      </p:pic>
      <p:sp>
        <p:nvSpPr>
          <p:cNvPr id="2" name="Slide Number Placeholder 1">
            <a:extLst>
              <a:ext uri="{FF2B5EF4-FFF2-40B4-BE49-F238E27FC236}">
                <a16:creationId xmlns:a16="http://schemas.microsoft.com/office/drawing/2014/main" id="{6EBF9EC1-B0BA-0A58-200A-A6333CD22D90}"/>
              </a:ext>
            </a:extLst>
          </p:cNvPr>
          <p:cNvSpPr>
            <a:spLocks noGrp="1"/>
          </p:cNvSpPr>
          <p:nvPr>
            <p:ph type="sldNum" sz="quarter" idx="4"/>
          </p:nvPr>
        </p:nvSpPr>
        <p:spPr/>
        <p:txBody>
          <a:bodyPr/>
          <a:lstStyle/>
          <a:p>
            <a:pPr>
              <a:defRPr/>
            </a:pPr>
            <a:fld id="{A9CE67A1-BA7F-A74E-B5D7-615746DEEC2B}" type="slidenum">
              <a:rPr lang="en-US" smtClean="0"/>
              <a:pPr>
                <a:defRPr/>
              </a:pPr>
              <a:t>52</a:t>
            </a:fld>
            <a:endParaRPr lang="en-US" baseline="-11000" dirty="0"/>
          </a:p>
        </p:txBody>
      </p:sp>
    </p:spTree>
    <p:extLst>
      <p:ext uri="{BB962C8B-B14F-4D97-AF65-F5344CB8AC3E}">
        <p14:creationId xmlns:p14="http://schemas.microsoft.com/office/powerpoint/2010/main" val="334066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A4A03-4022-45DC-A593-A6E7D0F7E3D9}"/>
              </a:ext>
            </a:extLst>
          </p:cNvPr>
          <p:cNvSpPr>
            <a:spLocks noGrp="1"/>
          </p:cNvSpPr>
          <p:nvPr>
            <p:ph idx="1"/>
          </p:nvPr>
        </p:nvSpPr>
        <p:spPr>
          <a:xfrm>
            <a:off x="104878" y="860388"/>
            <a:ext cx="7874000" cy="4652133"/>
          </a:xfrm>
        </p:spPr>
        <p:txBody>
          <a:bodyPr/>
          <a:lstStyle/>
          <a:p>
            <a:r>
              <a:rPr lang="en-US" dirty="0"/>
              <a:t>The next time you’re selling an ADC/DAC/temp sensor/gyro/IMU/</a:t>
            </a:r>
            <a:r>
              <a:rPr lang="en-US" dirty="0" err="1"/>
              <a:t>etc</a:t>
            </a:r>
            <a:r>
              <a:rPr lang="en-US" dirty="0"/>
              <a:t>… see if it’s supported in Kuiper and / or pyadi-iio… If it is:</a:t>
            </a:r>
          </a:p>
          <a:p>
            <a:pPr lvl="1"/>
            <a:r>
              <a:rPr lang="en-US" dirty="0"/>
              <a:t>Set up and run the example</a:t>
            </a:r>
          </a:p>
          <a:p>
            <a:pPr lvl="1"/>
            <a:r>
              <a:rPr lang="en-US" dirty="0"/>
              <a:t>Show the running setup to your customer</a:t>
            </a:r>
          </a:p>
          <a:p>
            <a:pPr lvl="1"/>
            <a:r>
              <a:rPr lang="en-US" dirty="0"/>
              <a:t>Work with them to write “just enough software” to advance their development process (and get YOU closer to a design-in).</a:t>
            </a:r>
          </a:p>
          <a:p>
            <a:r>
              <a:rPr lang="en-US" dirty="0"/>
              <a:t>If an example doesn’t exist, ask.</a:t>
            </a:r>
          </a:p>
          <a:p>
            <a:pPr lvl="1"/>
            <a:r>
              <a:rPr lang="en-US" dirty="0"/>
              <a:t>Where? Start with the RDC: </a:t>
            </a:r>
            <a:r>
              <a:rPr lang="en-US" b="1" dirty="0">
                <a:hlinkClick r:id="rId2"/>
              </a:rPr>
              <a:t>https://analog.brightidea.com/RDC</a:t>
            </a:r>
            <a:r>
              <a:rPr lang="en-US" b="1" dirty="0"/>
              <a:t> </a:t>
            </a:r>
          </a:p>
          <a:p>
            <a:r>
              <a:rPr lang="en-US" dirty="0"/>
              <a:t>Mixed Signal Dry Spell? Pick an interesting example and play.</a:t>
            </a:r>
          </a:p>
        </p:txBody>
      </p:sp>
      <p:sp>
        <p:nvSpPr>
          <p:cNvPr id="3" name="Title 2">
            <a:extLst>
              <a:ext uri="{FF2B5EF4-FFF2-40B4-BE49-F238E27FC236}">
                <a16:creationId xmlns:a16="http://schemas.microsoft.com/office/drawing/2014/main" id="{AED5E92C-FA29-4662-B8B3-EB9957A46E66}"/>
              </a:ext>
            </a:extLst>
          </p:cNvPr>
          <p:cNvSpPr>
            <a:spLocks noGrp="1"/>
          </p:cNvSpPr>
          <p:nvPr>
            <p:ph type="title"/>
          </p:nvPr>
        </p:nvSpPr>
        <p:spPr/>
        <p:txBody>
          <a:bodyPr/>
          <a:lstStyle/>
          <a:p>
            <a:r>
              <a:rPr lang="en-US" dirty="0"/>
              <a:t>Call to Action!</a:t>
            </a:r>
          </a:p>
        </p:txBody>
      </p:sp>
      <p:sp>
        <p:nvSpPr>
          <p:cNvPr id="4" name="Footer Placeholder 3">
            <a:extLst>
              <a:ext uri="{FF2B5EF4-FFF2-40B4-BE49-F238E27FC236}">
                <a16:creationId xmlns:a16="http://schemas.microsoft.com/office/drawing/2014/main" id="{F153FD1E-F49C-4E0F-902E-91DA6068022A}"/>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E1A23AF7-67E6-4ECF-8691-9D6F3731FBAC}"/>
              </a:ext>
            </a:extLst>
          </p:cNvPr>
          <p:cNvSpPr>
            <a:spLocks noGrp="1"/>
          </p:cNvSpPr>
          <p:nvPr>
            <p:ph type="dt" sz="half" idx="2"/>
          </p:nvPr>
        </p:nvSpPr>
        <p:spPr/>
        <p:txBody>
          <a:bodyPr/>
          <a:lstStyle/>
          <a:p>
            <a:fld id="{43E78BFC-D8DC-46A8-8FA1-28F5E92933EE}" type="datetime1">
              <a:rPr lang="en-US" smtClean="0"/>
              <a:t>9/23/2024</a:t>
            </a:fld>
            <a:endParaRPr lang="en-US"/>
          </a:p>
        </p:txBody>
      </p:sp>
      <p:pic>
        <p:nvPicPr>
          <p:cNvPr id="7" name="Picture 6">
            <a:extLst>
              <a:ext uri="{FF2B5EF4-FFF2-40B4-BE49-F238E27FC236}">
                <a16:creationId xmlns:a16="http://schemas.microsoft.com/office/drawing/2014/main" id="{128D3698-A768-4AD3-AD01-D5992B7AE6F9}"/>
              </a:ext>
            </a:extLst>
          </p:cNvPr>
          <p:cNvPicPr>
            <a:picLocks noChangeAspect="1"/>
          </p:cNvPicPr>
          <p:nvPr/>
        </p:nvPicPr>
        <p:blipFill>
          <a:blip r:embed="rId3"/>
          <a:stretch>
            <a:fillRect/>
          </a:stretch>
        </p:blipFill>
        <p:spPr>
          <a:xfrm>
            <a:off x="8122461" y="1154744"/>
            <a:ext cx="2198116" cy="5191432"/>
          </a:xfrm>
          <a:prstGeom prst="rect">
            <a:avLst/>
          </a:prstGeom>
        </p:spPr>
      </p:pic>
      <p:pic>
        <p:nvPicPr>
          <p:cNvPr id="9" name="Picture 8">
            <a:extLst>
              <a:ext uri="{FF2B5EF4-FFF2-40B4-BE49-F238E27FC236}">
                <a16:creationId xmlns:a16="http://schemas.microsoft.com/office/drawing/2014/main" id="{BAA7BC29-7A27-4421-8744-990C2D0135E2}"/>
              </a:ext>
            </a:extLst>
          </p:cNvPr>
          <p:cNvPicPr>
            <a:picLocks noChangeAspect="1"/>
          </p:cNvPicPr>
          <p:nvPr/>
        </p:nvPicPr>
        <p:blipFill>
          <a:blip r:embed="rId4"/>
          <a:stretch>
            <a:fillRect/>
          </a:stretch>
        </p:blipFill>
        <p:spPr>
          <a:xfrm>
            <a:off x="10006693" y="2084695"/>
            <a:ext cx="1511885" cy="4396402"/>
          </a:xfrm>
          <a:prstGeom prst="rect">
            <a:avLst/>
          </a:prstGeom>
        </p:spPr>
      </p:pic>
      <p:sp>
        <p:nvSpPr>
          <p:cNvPr id="6" name="Slide Number Placeholder 5">
            <a:extLst>
              <a:ext uri="{FF2B5EF4-FFF2-40B4-BE49-F238E27FC236}">
                <a16:creationId xmlns:a16="http://schemas.microsoft.com/office/drawing/2014/main" id="{699C7972-E1B6-9D1E-D078-87FC2AE84CE8}"/>
              </a:ext>
            </a:extLst>
          </p:cNvPr>
          <p:cNvSpPr>
            <a:spLocks noGrp="1"/>
          </p:cNvSpPr>
          <p:nvPr>
            <p:ph type="sldNum" sz="quarter" idx="4"/>
          </p:nvPr>
        </p:nvSpPr>
        <p:spPr/>
        <p:txBody>
          <a:bodyPr/>
          <a:lstStyle/>
          <a:p>
            <a:pPr>
              <a:defRPr/>
            </a:pPr>
            <a:fld id="{A9CE67A1-BA7F-A74E-B5D7-615746DEEC2B}" type="slidenum">
              <a:rPr lang="en-US" smtClean="0"/>
              <a:pPr>
                <a:defRPr/>
              </a:pPr>
              <a:t>53</a:t>
            </a:fld>
            <a:endParaRPr lang="en-US" baseline="-11000" dirty="0"/>
          </a:p>
        </p:txBody>
      </p:sp>
    </p:spTree>
    <p:extLst>
      <p:ext uri="{BB962C8B-B14F-4D97-AF65-F5344CB8AC3E}">
        <p14:creationId xmlns:p14="http://schemas.microsoft.com/office/powerpoint/2010/main" val="211274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D69D8C-10C3-486E-AEFD-004BA3B35F91}"/>
              </a:ext>
            </a:extLst>
          </p:cNvPr>
          <p:cNvSpPr>
            <a:spLocks noGrp="1"/>
          </p:cNvSpPr>
          <p:nvPr>
            <p:ph idx="1"/>
          </p:nvPr>
        </p:nvSpPr>
        <p:spPr>
          <a:xfrm>
            <a:off x="205059" y="862546"/>
            <a:ext cx="10274300" cy="3348118"/>
          </a:xfrm>
        </p:spPr>
        <p:txBody>
          <a:bodyPr/>
          <a:lstStyle/>
          <a:p>
            <a:r>
              <a:rPr lang="en-US" dirty="0"/>
              <a:t>For better or worse, most of us won’t instantly turn into software engineers.</a:t>
            </a:r>
          </a:p>
          <a:p>
            <a:r>
              <a:rPr lang="en-US" dirty="0"/>
              <a:t>Proficiency as a user comes from getting your hands dirty, corrupting SD cards, seeing the “Raspberry Pi Screen of Death”, </a:t>
            </a:r>
            <a:r>
              <a:rPr lang="en-US" b="1" i="1" dirty="0"/>
              <a:t>breaking stuff</a:t>
            </a:r>
            <a:r>
              <a:rPr lang="en-US" dirty="0"/>
              <a:t>…. And then recovering.</a:t>
            </a:r>
          </a:p>
          <a:p>
            <a:r>
              <a:rPr lang="en-US" dirty="0"/>
              <a:t>EVERY time you encounter a part supported by Kuiper, RUN THE EXAMPLE, then show your customer how to do it.</a:t>
            </a:r>
          </a:p>
        </p:txBody>
      </p:sp>
      <p:sp>
        <p:nvSpPr>
          <p:cNvPr id="3" name="Title 2">
            <a:extLst>
              <a:ext uri="{FF2B5EF4-FFF2-40B4-BE49-F238E27FC236}">
                <a16:creationId xmlns:a16="http://schemas.microsoft.com/office/drawing/2014/main" id="{6AB65F20-52A2-419F-8CF0-0465B2849674}"/>
              </a:ext>
            </a:extLst>
          </p:cNvPr>
          <p:cNvSpPr>
            <a:spLocks noGrp="1"/>
          </p:cNvSpPr>
          <p:nvPr>
            <p:ph type="title"/>
          </p:nvPr>
        </p:nvSpPr>
        <p:spPr/>
        <p:txBody>
          <a:bodyPr/>
          <a:lstStyle/>
          <a:p>
            <a:r>
              <a:rPr lang="en-US" dirty="0"/>
              <a:t>Parting Thoughts: Achieving Proficiency</a:t>
            </a:r>
          </a:p>
        </p:txBody>
      </p:sp>
      <p:sp>
        <p:nvSpPr>
          <p:cNvPr id="4" name="Footer Placeholder 3">
            <a:extLst>
              <a:ext uri="{FF2B5EF4-FFF2-40B4-BE49-F238E27FC236}">
                <a16:creationId xmlns:a16="http://schemas.microsoft.com/office/drawing/2014/main" id="{68C191B2-16E6-4094-B489-04B42AB02560}"/>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80FF4A64-B5BD-4CDB-959F-011B095CB09A}"/>
              </a:ext>
            </a:extLst>
          </p:cNvPr>
          <p:cNvSpPr>
            <a:spLocks noGrp="1"/>
          </p:cNvSpPr>
          <p:nvPr>
            <p:ph type="dt" sz="half" idx="2"/>
          </p:nvPr>
        </p:nvSpPr>
        <p:spPr/>
        <p:txBody>
          <a:bodyPr/>
          <a:lstStyle/>
          <a:p>
            <a:fld id="{722A9C33-B439-41CD-A639-60847E74F876}" type="datetime1">
              <a:rPr lang="en-US" smtClean="0"/>
              <a:t>9/23/2024</a:t>
            </a:fld>
            <a:endParaRPr lang="en-US"/>
          </a:p>
        </p:txBody>
      </p:sp>
      <p:pic>
        <p:nvPicPr>
          <p:cNvPr id="6" name="Picture 5">
            <a:extLst>
              <a:ext uri="{FF2B5EF4-FFF2-40B4-BE49-F238E27FC236}">
                <a16:creationId xmlns:a16="http://schemas.microsoft.com/office/drawing/2014/main" id="{566942D6-5D0B-4850-898F-55556AC09AE4}"/>
              </a:ext>
            </a:extLst>
          </p:cNvPr>
          <p:cNvPicPr>
            <a:picLocks noChangeAspect="1"/>
          </p:cNvPicPr>
          <p:nvPr/>
        </p:nvPicPr>
        <p:blipFill>
          <a:blip r:embed="rId2"/>
          <a:stretch>
            <a:fillRect/>
          </a:stretch>
        </p:blipFill>
        <p:spPr>
          <a:xfrm>
            <a:off x="9217335" y="3786471"/>
            <a:ext cx="2825129" cy="2685773"/>
          </a:xfrm>
          <a:prstGeom prst="rect">
            <a:avLst/>
          </a:prstGeom>
        </p:spPr>
      </p:pic>
      <p:sp>
        <p:nvSpPr>
          <p:cNvPr id="7" name="CustomShape 9">
            <a:extLst>
              <a:ext uri="{FF2B5EF4-FFF2-40B4-BE49-F238E27FC236}">
                <a16:creationId xmlns:a16="http://schemas.microsoft.com/office/drawing/2014/main" id="{AFCA88DA-86E8-4149-9D30-F446E1FE1440}"/>
              </a:ext>
            </a:extLst>
          </p:cNvPr>
          <p:cNvSpPr/>
          <p:nvPr/>
        </p:nvSpPr>
        <p:spPr>
          <a:xfrm>
            <a:off x="5910146" y="4982390"/>
            <a:ext cx="3177854" cy="749337"/>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2000" b="0" strike="noStrike" spc="-1" dirty="0">
                <a:solidFill>
                  <a:srgbClr val="000000"/>
                </a:solidFill>
                <a:latin typeface="Arial"/>
                <a:ea typeface="DejaVu Sans"/>
              </a:rPr>
              <a:t>Raspberry Pi “RSOD” (Rainbow Screen of Death)</a:t>
            </a:r>
            <a:endParaRPr lang="en-US" sz="2000" b="0" strike="noStrike" spc="-1" dirty="0">
              <a:latin typeface="Arial"/>
            </a:endParaRPr>
          </a:p>
        </p:txBody>
      </p:sp>
      <p:sp>
        <p:nvSpPr>
          <p:cNvPr id="8" name="Slide Number Placeholder 7">
            <a:extLst>
              <a:ext uri="{FF2B5EF4-FFF2-40B4-BE49-F238E27FC236}">
                <a16:creationId xmlns:a16="http://schemas.microsoft.com/office/drawing/2014/main" id="{C375DD49-FD05-6327-8D85-918FA8E39C15}"/>
              </a:ext>
            </a:extLst>
          </p:cNvPr>
          <p:cNvSpPr>
            <a:spLocks noGrp="1"/>
          </p:cNvSpPr>
          <p:nvPr>
            <p:ph type="sldNum" sz="quarter" idx="4"/>
          </p:nvPr>
        </p:nvSpPr>
        <p:spPr/>
        <p:txBody>
          <a:bodyPr/>
          <a:lstStyle/>
          <a:p>
            <a:pPr>
              <a:defRPr/>
            </a:pPr>
            <a:fld id="{A9CE67A1-BA7F-A74E-B5D7-615746DEEC2B}" type="slidenum">
              <a:rPr lang="en-US" smtClean="0"/>
              <a:pPr>
                <a:defRPr/>
              </a:pPr>
              <a:t>54</a:t>
            </a:fld>
            <a:endParaRPr lang="en-US" baseline="-11000" dirty="0"/>
          </a:p>
        </p:txBody>
      </p:sp>
    </p:spTree>
    <p:extLst>
      <p:ext uri="{BB962C8B-B14F-4D97-AF65-F5344CB8AC3E}">
        <p14:creationId xmlns:p14="http://schemas.microsoft.com/office/powerpoint/2010/main" val="212435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6FD600-2052-4218-8428-60F896C87356}"/>
              </a:ext>
            </a:extLst>
          </p:cNvPr>
          <p:cNvSpPr>
            <a:spLocks noGrp="1"/>
          </p:cNvSpPr>
          <p:nvPr>
            <p:ph idx="1"/>
          </p:nvPr>
        </p:nvSpPr>
        <p:spPr>
          <a:xfrm>
            <a:off x="355599" y="1066800"/>
            <a:ext cx="7328311" cy="4914900"/>
          </a:xfrm>
        </p:spPr>
        <p:txBody>
          <a:bodyPr/>
          <a:lstStyle/>
          <a:p>
            <a:r>
              <a:rPr lang="en-US" dirty="0">
                <a:hlinkClick r:id="rId2"/>
              </a:rPr>
              <a:t>https://github.com/analogdevicesinc/libiio/graphs/contributors</a:t>
            </a:r>
            <a:r>
              <a:rPr lang="en-US" dirty="0"/>
              <a:t> </a:t>
            </a:r>
          </a:p>
          <a:p>
            <a:r>
              <a:rPr lang="en-US" dirty="0">
                <a:hlinkClick r:id="rId3"/>
              </a:rPr>
              <a:t>https://github.com/analogdevicesinc/pyadi-iio/graphs/contributors</a:t>
            </a:r>
            <a:endParaRPr lang="en-US" dirty="0"/>
          </a:p>
          <a:p>
            <a:r>
              <a:rPr lang="en-US" dirty="0">
                <a:hlinkClick r:id="rId4"/>
              </a:rPr>
              <a:t>https://github.com/analogdevicesinc/adi-kuiper-gen/graphs/contributors</a:t>
            </a:r>
            <a:r>
              <a:rPr lang="en-US" dirty="0"/>
              <a:t> </a:t>
            </a:r>
          </a:p>
        </p:txBody>
      </p:sp>
      <p:sp>
        <p:nvSpPr>
          <p:cNvPr id="3" name="Title 2">
            <a:extLst>
              <a:ext uri="{FF2B5EF4-FFF2-40B4-BE49-F238E27FC236}">
                <a16:creationId xmlns:a16="http://schemas.microsoft.com/office/drawing/2014/main" id="{117EA4D3-E8EA-4BE9-BA8D-FF96DD476867}"/>
              </a:ext>
            </a:extLst>
          </p:cNvPr>
          <p:cNvSpPr>
            <a:spLocks noGrp="1"/>
          </p:cNvSpPr>
          <p:nvPr>
            <p:ph type="title"/>
          </p:nvPr>
        </p:nvSpPr>
        <p:spPr/>
        <p:txBody>
          <a:bodyPr/>
          <a:lstStyle/>
          <a:p>
            <a:r>
              <a:rPr lang="en-US" dirty="0"/>
              <a:t>Acknowledgements</a:t>
            </a:r>
          </a:p>
        </p:txBody>
      </p:sp>
      <p:sp>
        <p:nvSpPr>
          <p:cNvPr id="4" name="Footer Placeholder 3">
            <a:extLst>
              <a:ext uri="{FF2B5EF4-FFF2-40B4-BE49-F238E27FC236}">
                <a16:creationId xmlns:a16="http://schemas.microsoft.com/office/drawing/2014/main" id="{3C616531-23FA-470F-8CDD-9A6FE37B5744}"/>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49637DD4-6A02-409C-9053-135D216DCDC9}"/>
              </a:ext>
            </a:extLst>
          </p:cNvPr>
          <p:cNvSpPr>
            <a:spLocks noGrp="1"/>
          </p:cNvSpPr>
          <p:nvPr>
            <p:ph type="dt" sz="half" idx="2"/>
          </p:nvPr>
        </p:nvSpPr>
        <p:spPr/>
        <p:txBody>
          <a:bodyPr/>
          <a:lstStyle/>
          <a:p>
            <a:fld id="{F12DAD72-D15A-4A9D-8EAF-84AA0BA7DE84}" type="datetime1">
              <a:rPr lang="en-US" smtClean="0"/>
              <a:t>9/23/2024</a:t>
            </a:fld>
            <a:endParaRPr lang="en-US"/>
          </a:p>
        </p:txBody>
      </p:sp>
      <p:pic>
        <p:nvPicPr>
          <p:cNvPr id="6" name="Picture 5">
            <a:extLst>
              <a:ext uri="{FF2B5EF4-FFF2-40B4-BE49-F238E27FC236}">
                <a16:creationId xmlns:a16="http://schemas.microsoft.com/office/drawing/2014/main" id="{31B89331-D85B-4924-85C9-7120FFBA7D83}"/>
              </a:ext>
            </a:extLst>
          </p:cNvPr>
          <p:cNvPicPr>
            <a:picLocks noChangeAspect="1"/>
          </p:cNvPicPr>
          <p:nvPr/>
        </p:nvPicPr>
        <p:blipFill>
          <a:blip r:embed="rId5"/>
          <a:stretch>
            <a:fillRect/>
          </a:stretch>
        </p:blipFill>
        <p:spPr>
          <a:xfrm>
            <a:off x="7833298" y="0"/>
            <a:ext cx="4349196" cy="6396304"/>
          </a:xfrm>
          <a:prstGeom prst="rect">
            <a:avLst/>
          </a:prstGeom>
        </p:spPr>
      </p:pic>
      <p:sp>
        <p:nvSpPr>
          <p:cNvPr id="7" name="Slide Number Placeholder 6">
            <a:extLst>
              <a:ext uri="{FF2B5EF4-FFF2-40B4-BE49-F238E27FC236}">
                <a16:creationId xmlns:a16="http://schemas.microsoft.com/office/drawing/2014/main" id="{34BD7785-12DF-7252-76D1-A6E59D8E7BAF}"/>
              </a:ext>
            </a:extLst>
          </p:cNvPr>
          <p:cNvSpPr>
            <a:spLocks noGrp="1"/>
          </p:cNvSpPr>
          <p:nvPr>
            <p:ph type="sldNum" sz="quarter" idx="4"/>
          </p:nvPr>
        </p:nvSpPr>
        <p:spPr/>
        <p:txBody>
          <a:bodyPr/>
          <a:lstStyle/>
          <a:p>
            <a:pPr>
              <a:defRPr/>
            </a:pPr>
            <a:fld id="{A9CE67A1-BA7F-A74E-B5D7-615746DEEC2B}" type="slidenum">
              <a:rPr lang="en-US" smtClean="0"/>
              <a:pPr>
                <a:defRPr/>
              </a:pPr>
              <a:t>55</a:t>
            </a:fld>
            <a:endParaRPr lang="en-US" baseline="-11000" dirty="0"/>
          </a:p>
        </p:txBody>
      </p:sp>
    </p:spTree>
    <p:extLst>
      <p:ext uri="{BB962C8B-B14F-4D97-AF65-F5344CB8AC3E}">
        <p14:creationId xmlns:p14="http://schemas.microsoft.com/office/powerpoint/2010/main" val="33241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lstStyle/>
          <a:p>
            <a:r>
              <a:rPr lang="en-US" dirty="0"/>
              <a:t>Thank You!</a:t>
            </a:r>
            <a:br>
              <a:rPr lang="en-US" dirty="0"/>
            </a:br>
            <a:r>
              <a:rPr lang="en-US" dirty="0"/>
              <a:t>&lt;and/or&gt;</a:t>
            </a:r>
            <a:br>
              <a:rPr lang="en-US" dirty="0"/>
            </a:br>
            <a:r>
              <a:rPr lang="en-US" dirty="0"/>
              <a:t>Questions?</a:t>
            </a:r>
            <a:br>
              <a:rPr lang="en-US" dirty="0"/>
            </a:br>
            <a:r>
              <a:rPr lang="en-US" dirty="0"/>
              <a:t>&lt;and/or&gt;</a:t>
            </a:r>
            <a:br>
              <a:rPr lang="en-US" dirty="0"/>
            </a:br>
            <a:r>
              <a:rPr lang="en-US" dirty="0"/>
              <a:t>Section Slide</a:t>
            </a:r>
          </a:p>
        </p:txBody>
      </p:sp>
      <p:sp>
        <p:nvSpPr>
          <p:cNvPr id="6" name="Date Placeholder 5">
            <a:extLst>
              <a:ext uri="{FF2B5EF4-FFF2-40B4-BE49-F238E27FC236}">
                <a16:creationId xmlns:a16="http://schemas.microsoft.com/office/drawing/2014/main" id="{51D39A23-D85B-034D-A086-94DA91C992DE}"/>
              </a:ext>
            </a:extLst>
          </p:cNvPr>
          <p:cNvSpPr>
            <a:spLocks noGrp="1"/>
          </p:cNvSpPr>
          <p:nvPr>
            <p:ph type="dt" sz="half" idx="2"/>
          </p:nvPr>
        </p:nvSpPr>
        <p:spPr>
          <a:xfrm>
            <a:off x="8402541" y="6616018"/>
            <a:ext cx="2227359" cy="241982"/>
          </a:xfrm>
        </p:spPr>
        <p:txBody>
          <a:bodyPr/>
          <a:lstStyle/>
          <a:p>
            <a:fld id="{78569206-B11E-44B3-A1C2-CE324C25671F}" type="datetime1">
              <a:rPr lang="en-US" smtClean="0"/>
              <a:t>9/23/2024</a:t>
            </a:fld>
            <a:endParaRPr lang="en-US" dirty="0"/>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3"/>
          </p:nvPr>
        </p:nvSpPr>
        <p:spPr>
          <a:xfrm>
            <a:off x="342900" y="6616018"/>
            <a:ext cx="8059640" cy="241982"/>
          </a:xfrm>
        </p:spPr>
        <p:txBody>
          <a:bodyPr/>
          <a:lstStyle/>
          <a:p>
            <a:r>
              <a:rPr lang="en-US"/>
              <a:t>©2023 Analog Devices, Inc. All rights reserved.</a:t>
            </a:r>
            <a:endParaRPr lang="en-US" dirty="0"/>
          </a:p>
        </p:txBody>
      </p:sp>
      <p:sp>
        <p:nvSpPr>
          <p:cNvPr id="2" name="Slide Number Placeholder 1">
            <a:extLst>
              <a:ext uri="{FF2B5EF4-FFF2-40B4-BE49-F238E27FC236}">
                <a16:creationId xmlns:a16="http://schemas.microsoft.com/office/drawing/2014/main" id="{C90D6956-5BA7-8A2A-99F5-E98C08629865}"/>
              </a:ext>
            </a:extLst>
          </p:cNvPr>
          <p:cNvSpPr>
            <a:spLocks noGrp="1"/>
          </p:cNvSpPr>
          <p:nvPr>
            <p:ph type="sldNum" sz="quarter" idx="4"/>
          </p:nvPr>
        </p:nvSpPr>
        <p:spPr/>
        <p:txBody>
          <a:bodyPr/>
          <a:lstStyle/>
          <a:p>
            <a:pPr>
              <a:defRPr/>
            </a:pPr>
            <a:fld id="{A9CE67A1-BA7F-A74E-B5D7-615746DEEC2B}" type="slidenum">
              <a:rPr lang="en-US" smtClean="0"/>
              <a:pPr>
                <a:defRPr/>
              </a:pPr>
              <a:t>56</a:t>
            </a:fld>
            <a:endParaRPr lang="en-US" baseline="-11000" dirty="0"/>
          </a:p>
        </p:txBody>
      </p:sp>
    </p:spTree>
    <p:extLst>
      <p:ext uri="{BB962C8B-B14F-4D97-AF65-F5344CB8AC3E}">
        <p14:creationId xmlns:p14="http://schemas.microsoft.com/office/powerpoint/2010/main" val="331510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ADAC4A-0A24-44E5-B077-86DD42FB6819}"/>
              </a:ext>
            </a:extLst>
          </p:cNvPr>
          <p:cNvSpPr>
            <a:spLocks noGrp="1"/>
          </p:cNvSpPr>
          <p:nvPr>
            <p:ph idx="1"/>
          </p:nvPr>
        </p:nvSpPr>
        <p:spPr>
          <a:xfrm>
            <a:off x="355599" y="1066799"/>
            <a:ext cx="10798175" cy="5286375"/>
          </a:xfrm>
        </p:spPr>
        <p:txBody>
          <a:bodyPr>
            <a:normAutofit lnSpcReduction="10000"/>
          </a:bodyPr>
          <a:lstStyle/>
          <a:p>
            <a:pPr marL="0" indent="0">
              <a:buNone/>
            </a:pPr>
            <a:r>
              <a:rPr lang="en-US" dirty="0"/>
              <a:t>Through a hands-on example, Explore hardware and software tools for accelerating customer’s prototyping and proof of concept phases.</a:t>
            </a:r>
          </a:p>
          <a:p>
            <a:pPr marL="0" indent="0">
              <a:buNone/>
            </a:pPr>
            <a:r>
              <a:rPr lang="en-US" dirty="0"/>
              <a:t>Build familiarity with :</a:t>
            </a:r>
          </a:p>
          <a:p>
            <a:pPr lvl="1"/>
            <a:r>
              <a:rPr lang="en-US" dirty="0"/>
              <a:t>Driver examples</a:t>
            </a:r>
          </a:p>
          <a:p>
            <a:pPr lvl="1"/>
            <a:r>
              <a:rPr lang="en-US" dirty="0"/>
              <a:t>Basic command line and GUI tools</a:t>
            </a:r>
          </a:p>
          <a:p>
            <a:pPr lvl="1"/>
            <a:r>
              <a:rPr lang="en-US" dirty="0"/>
              <a:t>Writing simple Python applications “one step beyond” basic examples.</a:t>
            </a:r>
          </a:p>
          <a:p>
            <a:pPr marL="0" indent="0">
              <a:buNone/>
            </a:pPr>
            <a:r>
              <a:rPr lang="en-US" dirty="0"/>
              <a:t>Anecdotal: Getting a customer to “Hello, World!” with a new part is a critical point in the process, this is where you should focus your energy.</a:t>
            </a:r>
          </a:p>
          <a:p>
            <a:pPr marL="0" indent="0">
              <a:buNone/>
            </a:pPr>
            <a:endParaRPr lang="en-US" dirty="0"/>
          </a:p>
          <a:p>
            <a:pPr marL="0" indent="0">
              <a:buNone/>
            </a:pPr>
            <a:endParaRPr lang="en-US" dirty="0"/>
          </a:p>
          <a:p>
            <a:pPr marL="0" indent="0">
              <a:buNone/>
            </a:pPr>
            <a:r>
              <a:rPr lang="en-US" dirty="0"/>
              <a:t>Building Linux Kernels</a:t>
            </a:r>
          </a:p>
          <a:p>
            <a:pPr marL="0" indent="0">
              <a:buNone/>
            </a:pPr>
            <a:r>
              <a:rPr lang="en-US" dirty="0"/>
              <a:t>Writing full-featured, fancy GUI software from scratch</a:t>
            </a:r>
          </a:p>
        </p:txBody>
      </p:sp>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Objectives</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FBCA5654-648B-4123-BC85-A9519299E05D}" type="datetime1">
              <a:rPr lang="en-US" smtClean="0"/>
              <a:t>9/23/2024</a:t>
            </a:fld>
            <a:endParaRPr lang="en-US"/>
          </a:p>
        </p:txBody>
      </p:sp>
      <p:sp>
        <p:nvSpPr>
          <p:cNvPr id="6" name="Title 2">
            <a:extLst>
              <a:ext uri="{FF2B5EF4-FFF2-40B4-BE49-F238E27FC236}">
                <a16:creationId xmlns:a16="http://schemas.microsoft.com/office/drawing/2014/main" id="{F60CF661-DBB4-450E-9951-A1594D20D8E7}"/>
              </a:ext>
            </a:extLst>
          </p:cNvPr>
          <p:cNvSpPr txBox="1">
            <a:spLocks/>
          </p:cNvSpPr>
          <p:nvPr/>
        </p:nvSpPr>
        <p:spPr>
          <a:xfrm>
            <a:off x="435890" y="4571897"/>
            <a:ext cx="298407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spc="-100" baseline="0" dirty="0">
                <a:solidFill>
                  <a:schemeClr val="accent2"/>
                </a:solidFill>
                <a:latin typeface="Barlow" pitchFamily="2" charset="77"/>
                <a:ea typeface="+mj-ea"/>
                <a:cs typeface="+mj-cs"/>
              </a:defRPr>
            </a:lvl1pPr>
          </a:lstStyle>
          <a:p>
            <a:r>
              <a:rPr lang="en-US" dirty="0"/>
              <a:t>UN-Objectives</a:t>
            </a:r>
          </a:p>
        </p:txBody>
      </p:sp>
      <p:sp>
        <p:nvSpPr>
          <p:cNvPr id="7" name="Slide Number Placeholder 6">
            <a:extLst>
              <a:ext uri="{FF2B5EF4-FFF2-40B4-BE49-F238E27FC236}">
                <a16:creationId xmlns:a16="http://schemas.microsoft.com/office/drawing/2014/main" id="{ED8ABBE3-EAFA-203F-A5DB-3CF298A1A4C2}"/>
              </a:ext>
            </a:extLst>
          </p:cNvPr>
          <p:cNvSpPr>
            <a:spLocks noGrp="1"/>
          </p:cNvSpPr>
          <p:nvPr>
            <p:ph type="sldNum" sz="quarter" idx="4"/>
          </p:nvPr>
        </p:nvSpPr>
        <p:spPr/>
        <p:txBody>
          <a:bodyPr/>
          <a:lstStyle/>
          <a:p>
            <a:pPr>
              <a:defRPr/>
            </a:pPr>
            <a:fld id="{A9CE67A1-BA7F-A74E-B5D7-615746DEEC2B}" type="slidenum">
              <a:rPr lang="en-US" smtClean="0"/>
              <a:pPr>
                <a:defRPr/>
              </a:pPr>
              <a:t>6</a:t>
            </a:fld>
            <a:endParaRPr lang="en-US" baseline="-11000" dirty="0"/>
          </a:p>
        </p:txBody>
      </p:sp>
    </p:spTree>
    <p:extLst>
      <p:ext uri="{BB962C8B-B14F-4D97-AF65-F5344CB8AC3E}">
        <p14:creationId xmlns:p14="http://schemas.microsoft.com/office/powerpoint/2010/main" val="269036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470898"/>
          </a:xfrm>
        </p:spPr>
        <p:txBody>
          <a:bodyPr/>
          <a:lstStyle/>
          <a:p>
            <a:r>
              <a:rPr lang="en-US" dirty="0"/>
              <a:t>What does “Just Enough Software” look like?</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a:xfrm>
            <a:off x="8402540" y="6349113"/>
            <a:ext cx="2227359" cy="241982"/>
          </a:xfrm>
        </p:spPr>
        <p:txBody>
          <a:bodyPr/>
          <a:lstStyle/>
          <a:p>
            <a:fld id="{2358C678-7C74-47F8-A56D-9E9ECA139B2C}" type="datetime1">
              <a:rPr lang="en-US" smtClean="0"/>
              <a:t>9/23/2024</a:t>
            </a:fld>
            <a:endParaRPr lang="en-US"/>
          </a:p>
        </p:txBody>
      </p:sp>
      <p:pic>
        <p:nvPicPr>
          <p:cNvPr id="6" name="Picture 5">
            <a:extLst>
              <a:ext uri="{FF2B5EF4-FFF2-40B4-BE49-F238E27FC236}">
                <a16:creationId xmlns:a16="http://schemas.microsoft.com/office/drawing/2014/main" id="{9FE71A36-0CF9-45B3-8735-13709676614C}"/>
              </a:ext>
            </a:extLst>
          </p:cNvPr>
          <p:cNvPicPr>
            <a:picLocks noChangeAspect="1"/>
          </p:cNvPicPr>
          <p:nvPr/>
        </p:nvPicPr>
        <p:blipFill>
          <a:blip r:embed="rId3"/>
          <a:stretch>
            <a:fillRect/>
          </a:stretch>
        </p:blipFill>
        <p:spPr>
          <a:xfrm>
            <a:off x="4743" y="1520966"/>
            <a:ext cx="5623865" cy="3051799"/>
          </a:xfrm>
          <a:prstGeom prst="rect">
            <a:avLst/>
          </a:prstGeom>
        </p:spPr>
      </p:pic>
      <p:sp>
        <p:nvSpPr>
          <p:cNvPr id="7" name="TextBox 6">
            <a:extLst>
              <a:ext uri="{FF2B5EF4-FFF2-40B4-BE49-F238E27FC236}">
                <a16:creationId xmlns:a16="http://schemas.microsoft.com/office/drawing/2014/main" id="{724A19C1-975C-414B-A16F-14AA25C6F5D7}"/>
              </a:ext>
            </a:extLst>
          </p:cNvPr>
          <p:cNvSpPr txBox="1"/>
          <p:nvPr/>
        </p:nvSpPr>
        <p:spPr>
          <a:xfrm>
            <a:off x="138566" y="797010"/>
            <a:ext cx="4344533" cy="666336"/>
          </a:xfrm>
          <a:prstGeom prst="rect">
            <a:avLst/>
          </a:prstGeom>
          <a:noFill/>
        </p:spPr>
        <p:txBody>
          <a:bodyPr wrap="square" rtlCol="0">
            <a:spAutoFit/>
          </a:bodyPr>
          <a:lstStyle/>
          <a:p>
            <a:r>
              <a:rPr lang="de-DE" sz="1865" b="1" dirty="0">
                <a:hlinkClick r:id="rId4"/>
              </a:rPr>
              <a:t>CN0503</a:t>
            </a:r>
            <a:r>
              <a:rPr lang="de-DE" sz="1865" dirty="0"/>
              <a:t> Optical Liquid Analysis Platform, Fluorescence Measurement</a:t>
            </a:r>
          </a:p>
        </p:txBody>
      </p:sp>
      <p:pic>
        <p:nvPicPr>
          <p:cNvPr id="8" name="Picture 7">
            <a:extLst>
              <a:ext uri="{FF2B5EF4-FFF2-40B4-BE49-F238E27FC236}">
                <a16:creationId xmlns:a16="http://schemas.microsoft.com/office/drawing/2014/main" id="{724871DD-DF95-458A-B4BE-687389EC4358}"/>
              </a:ext>
            </a:extLst>
          </p:cNvPr>
          <p:cNvPicPr>
            <a:picLocks noChangeAspect="1"/>
          </p:cNvPicPr>
          <p:nvPr/>
        </p:nvPicPr>
        <p:blipFill>
          <a:blip r:embed="rId5"/>
          <a:stretch>
            <a:fillRect/>
          </a:stretch>
        </p:blipFill>
        <p:spPr>
          <a:xfrm>
            <a:off x="5628608" y="1773226"/>
            <a:ext cx="6444510" cy="2075963"/>
          </a:xfrm>
          <a:prstGeom prst="rect">
            <a:avLst/>
          </a:prstGeom>
        </p:spPr>
      </p:pic>
      <p:sp>
        <p:nvSpPr>
          <p:cNvPr id="9" name="TextBox 8">
            <a:extLst>
              <a:ext uri="{FF2B5EF4-FFF2-40B4-BE49-F238E27FC236}">
                <a16:creationId xmlns:a16="http://schemas.microsoft.com/office/drawing/2014/main" id="{8F77782F-BC77-4CA7-BDCC-816C70F34FED}"/>
              </a:ext>
            </a:extLst>
          </p:cNvPr>
          <p:cNvSpPr txBox="1"/>
          <p:nvPr/>
        </p:nvSpPr>
        <p:spPr>
          <a:xfrm>
            <a:off x="9434184" y="4080163"/>
            <a:ext cx="2151878" cy="6924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342900">
              <a:spcBef>
                <a:spcPts val="750"/>
              </a:spcBef>
              <a:buClr>
                <a:srgbClr val="1E4056"/>
              </a:buClr>
              <a:buSzPct val="75000"/>
            </a:pPr>
            <a:r>
              <a:rPr lang="en-US" sz="1500" dirty="0">
                <a:solidFill>
                  <a:srgbClr val="000000"/>
                </a:solidFill>
                <a:cs typeface="Arial"/>
              </a:rPr>
              <a:t>(non-CS) subject matter expert can now get to work.</a:t>
            </a:r>
          </a:p>
        </p:txBody>
      </p:sp>
      <p:cxnSp>
        <p:nvCxnSpPr>
          <p:cNvPr id="10" name="Straight Arrow Connector 9">
            <a:extLst>
              <a:ext uri="{FF2B5EF4-FFF2-40B4-BE49-F238E27FC236}">
                <a16:creationId xmlns:a16="http://schemas.microsoft.com/office/drawing/2014/main" id="{DBC50A2D-CC76-4447-B96C-559987E9FFFB}"/>
              </a:ext>
            </a:extLst>
          </p:cNvPr>
          <p:cNvCxnSpPr>
            <a:cxnSpLocks/>
          </p:cNvCxnSpPr>
          <p:nvPr/>
        </p:nvCxnSpPr>
        <p:spPr>
          <a:xfrm flipH="1" flipV="1">
            <a:off x="9813073" y="3429000"/>
            <a:ext cx="535259" cy="524107"/>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099743F-2A72-4459-A271-7C2453C9D6BA}"/>
              </a:ext>
            </a:extLst>
          </p:cNvPr>
          <p:cNvSpPr txBox="1"/>
          <p:nvPr/>
        </p:nvSpPr>
        <p:spPr>
          <a:xfrm>
            <a:off x="9671553" y="1463346"/>
            <a:ext cx="2325805" cy="2308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342900">
              <a:spcBef>
                <a:spcPts val="750"/>
              </a:spcBef>
              <a:buClr>
                <a:srgbClr val="1E4056"/>
              </a:buClr>
              <a:buSzPct val="75000"/>
            </a:pPr>
            <a:r>
              <a:rPr lang="en-US" sz="1500" dirty="0">
                <a:solidFill>
                  <a:srgbClr val="000000"/>
                </a:solidFill>
                <a:cs typeface="Arial"/>
              </a:rPr>
              <a:t>Microcontroller’s Serial Port</a:t>
            </a:r>
          </a:p>
        </p:txBody>
      </p:sp>
      <p:sp>
        <p:nvSpPr>
          <p:cNvPr id="12" name="Right Brace 11">
            <a:extLst>
              <a:ext uri="{FF2B5EF4-FFF2-40B4-BE49-F238E27FC236}">
                <a16:creationId xmlns:a16="http://schemas.microsoft.com/office/drawing/2014/main" id="{7B65F919-BDEC-4186-BBCE-7075B13D2371}"/>
              </a:ext>
            </a:extLst>
          </p:cNvPr>
          <p:cNvSpPr/>
          <p:nvPr/>
        </p:nvSpPr>
        <p:spPr>
          <a:xfrm rot="16200000">
            <a:off x="10560377" y="1620742"/>
            <a:ext cx="230834" cy="654924"/>
          </a:xfrm>
          <a:prstGeom prst="righ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AF06DBFC-CF9A-4AAE-8BE4-DF19B3EDAF71}"/>
              </a:ext>
            </a:extLst>
          </p:cNvPr>
          <p:cNvSpPr txBox="1"/>
          <p:nvPr/>
        </p:nvSpPr>
        <p:spPr>
          <a:xfrm>
            <a:off x="116660" y="4656342"/>
            <a:ext cx="6242826" cy="16927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342900">
              <a:spcBef>
                <a:spcPts val="750"/>
              </a:spcBef>
              <a:buClr>
                <a:srgbClr val="1E4056"/>
              </a:buClr>
              <a:buSzPct val="75000"/>
            </a:pPr>
            <a:r>
              <a:rPr lang="en-US" sz="1500" i="1" dirty="0">
                <a:solidFill>
                  <a:srgbClr val="000000"/>
                </a:solidFill>
                <a:cs typeface="Arial"/>
              </a:rPr>
              <a:t>DISTILL</a:t>
            </a:r>
            <a:r>
              <a:rPr lang="en-US" sz="1500" dirty="0">
                <a:solidFill>
                  <a:srgbClr val="000000"/>
                </a:solidFill>
                <a:cs typeface="Arial"/>
              </a:rPr>
              <a:t> applications down to the bare minimum software and hardware that demonstrates the principle and our part’s value proposition.</a:t>
            </a:r>
          </a:p>
          <a:p>
            <a:pPr defTabSz="342900">
              <a:spcBef>
                <a:spcPts val="750"/>
              </a:spcBef>
              <a:buClr>
                <a:srgbClr val="1E4056"/>
              </a:buClr>
              <a:buSzPct val="75000"/>
            </a:pPr>
            <a:r>
              <a:rPr lang="en-US" sz="1500" dirty="0">
                <a:solidFill>
                  <a:srgbClr val="000000"/>
                </a:solidFill>
                <a:cs typeface="Arial"/>
              </a:rPr>
              <a:t>Is the GUI color scheme important? If not, ignore for now. Is the shape of the enclosure important? If not, ignore for now. (These may be important – ask.)</a:t>
            </a:r>
          </a:p>
          <a:p>
            <a:pPr defTabSz="342900">
              <a:spcBef>
                <a:spcPts val="750"/>
              </a:spcBef>
              <a:buClr>
                <a:srgbClr val="1E4056"/>
              </a:buClr>
              <a:buSzPct val="75000"/>
            </a:pPr>
            <a:endParaRPr lang="en-US" sz="1500" dirty="0">
              <a:solidFill>
                <a:srgbClr val="000000"/>
              </a:solidFill>
              <a:cs typeface="Arial"/>
            </a:endParaRPr>
          </a:p>
          <a:p>
            <a:pPr defTabSz="342900">
              <a:spcBef>
                <a:spcPts val="750"/>
              </a:spcBef>
              <a:buClr>
                <a:srgbClr val="1E4056"/>
              </a:buClr>
              <a:buSzPct val="75000"/>
            </a:pPr>
            <a:r>
              <a:rPr lang="en-US" sz="1500" dirty="0">
                <a:solidFill>
                  <a:srgbClr val="000000"/>
                </a:solidFill>
                <a:cs typeface="Arial"/>
              </a:rPr>
              <a:t>This is the first of many examples of “Just Enough Software” that we’ll give…</a:t>
            </a:r>
          </a:p>
        </p:txBody>
      </p:sp>
      <p:sp>
        <p:nvSpPr>
          <p:cNvPr id="15" name="TextBox 14">
            <a:extLst>
              <a:ext uri="{FF2B5EF4-FFF2-40B4-BE49-F238E27FC236}">
                <a16:creationId xmlns:a16="http://schemas.microsoft.com/office/drawing/2014/main" id="{9212FC6B-E29D-47CB-8306-0D3690E6502A}"/>
              </a:ext>
            </a:extLst>
          </p:cNvPr>
          <p:cNvSpPr txBox="1"/>
          <p:nvPr/>
        </p:nvSpPr>
        <p:spPr>
          <a:xfrm>
            <a:off x="6503817" y="910418"/>
            <a:ext cx="3309256"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342900">
              <a:spcBef>
                <a:spcPts val="750"/>
              </a:spcBef>
              <a:buClr>
                <a:srgbClr val="1E4056"/>
              </a:buClr>
              <a:buSzPct val="75000"/>
            </a:pPr>
            <a:r>
              <a:rPr lang="en-US" sz="1500" dirty="0">
                <a:solidFill>
                  <a:srgbClr val="000000"/>
                </a:solidFill>
                <a:cs typeface="Arial"/>
              </a:rPr>
              <a:t>Python (or MATLAB or C or C# or other) running on host PC</a:t>
            </a:r>
          </a:p>
        </p:txBody>
      </p:sp>
      <p:sp>
        <p:nvSpPr>
          <p:cNvPr id="2" name="Slide Number Placeholder 1">
            <a:extLst>
              <a:ext uri="{FF2B5EF4-FFF2-40B4-BE49-F238E27FC236}">
                <a16:creationId xmlns:a16="http://schemas.microsoft.com/office/drawing/2014/main" id="{B0E4012E-1EB8-DE22-2445-DBCD0BF81D80}"/>
              </a:ext>
            </a:extLst>
          </p:cNvPr>
          <p:cNvSpPr>
            <a:spLocks noGrp="1"/>
          </p:cNvSpPr>
          <p:nvPr>
            <p:ph type="sldNum" sz="quarter" idx="4"/>
          </p:nvPr>
        </p:nvSpPr>
        <p:spPr/>
        <p:txBody>
          <a:bodyPr/>
          <a:lstStyle/>
          <a:p>
            <a:pPr>
              <a:defRPr/>
            </a:pPr>
            <a:fld id="{A9CE67A1-BA7F-A74E-B5D7-615746DEEC2B}" type="slidenum">
              <a:rPr lang="en-US" smtClean="0"/>
              <a:pPr>
                <a:defRPr/>
              </a:pPr>
              <a:t>7</a:t>
            </a:fld>
            <a:endParaRPr lang="en-US" baseline="-11000" dirty="0"/>
          </a:p>
        </p:txBody>
      </p:sp>
    </p:spTree>
    <p:extLst>
      <p:ext uri="{BB962C8B-B14F-4D97-AF65-F5344CB8AC3E}">
        <p14:creationId xmlns:p14="http://schemas.microsoft.com/office/powerpoint/2010/main" val="240722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342900" y="219456"/>
            <a:ext cx="10287000" cy="914096"/>
          </a:xfrm>
        </p:spPr>
        <p:txBody>
          <a:bodyPr/>
          <a:lstStyle/>
          <a:p>
            <a:r>
              <a:rPr lang="en-US" dirty="0"/>
              <a:t>“Just Enough” IS buried in a deep stack… But don’t despair, there’s a place where you add LOTS of value:</a:t>
            </a:r>
          </a:p>
        </p:txBody>
      </p:sp>
      <p:sp>
        <p:nvSpPr>
          <p:cNvPr id="4" name="Footer Placeholder 3">
            <a:extLst>
              <a:ext uri="{FF2B5EF4-FFF2-40B4-BE49-F238E27FC236}">
                <a16:creationId xmlns:a16="http://schemas.microsoft.com/office/drawing/2014/main" id="{F4BA26B2-FDA5-4D6B-93B0-576F9B56EE35}"/>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19DBF2F8-D400-47D0-BD47-CF15E2624BB7}"/>
              </a:ext>
            </a:extLst>
          </p:cNvPr>
          <p:cNvSpPr>
            <a:spLocks noGrp="1"/>
          </p:cNvSpPr>
          <p:nvPr>
            <p:ph type="dt" sz="half" idx="2"/>
          </p:nvPr>
        </p:nvSpPr>
        <p:spPr/>
        <p:txBody>
          <a:bodyPr/>
          <a:lstStyle/>
          <a:p>
            <a:fld id="{9E7617B5-BB76-411E-86C9-042A88AD834F}" type="datetime1">
              <a:rPr lang="en-US" smtClean="0"/>
              <a:t>9/23/2024</a:t>
            </a:fld>
            <a:endParaRPr lang="en-US"/>
          </a:p>
        </p:txBody>
      </p:sp>
      <p:sp>
        <p:nvSpPr>
          <p:cNvPr id="6" name="Rectangle: Rounded Corners 5">
            <a:extLst>
              <a:ext uri="{FF2B5EF4-FFF2-40B4-BE49-F238E27FC236}">
                <a16:creationId xmlns:a16="http://schemas.microsoft.com/office/drawing/2014/main" id="{F0B1AC74-BDC0-4E14-BA32-1893EC15F9EA}"/>
              </a:ext>
            </a:extLst>
          </p:cNvPr>
          <p:cNvSpPr/>
          <p:nvPr/>
        </p:nvSpPr>
        <p:spPr>
          <a:xfrm>
            <a:off x="4007598" y="4825665"/>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ADC, DAC, etc.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BABE852-FFC5-441E-A545-BEA4A06CD143}"/>
              </a:ext>
            </a:extLst>
          </p:cNvPr>
          <p:cNvSpPr/>
          <p:nvPr/>
        </p:nvSpPr>
        <p:spPr>
          <a:xfrm>
            <a:off x="4007597" y="451567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HW peripheral (SPI, I2C, JESD) </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1371A6B2-28DA-49D0-917A-7DECF9F40467}"/>
              </a:ext>
            </a:extLst>
          </p:cNvPr>
          <p:cNvSpPr/>
          <p:nvPr/>
        </p:nvSpPr>
        <p:spPr>
          <a:xfrm>
            <a:off x="4007596" y="420568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Platform Driver</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1C55C4FD-E8D8-441E-9176-A2FB0F752F5F}"/>
              </a:ext>
            </a:extLst>
          </p:cNvPr>
          <p:cNvSpPr/>
          <p:nvPr/>
        </p:nvSpPr>
        <p:spPr>
          <a:xfrm>
            <a:off x="4007595" y="389966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Device Driver</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BB66A439-4FD6-42AD-9890-29A69D7275C3}"/>
              </a:ext>
            </a:extLst>
          </p:cNvPr>
          <p:cNvSpPr/>
          <p:nvPr/>
        </p:nvSpPr>
        <p:spPr>
          <a:xfrm>
            <a:off x="4007593" y="3268458"/>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libiio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22BF0CE3-AAB9-4B81-8DD2-B7202BE221DD}"/>
              </a:ext>
            </a:extLst>
          </p:cNvPr>
          <p:cNvSpPr/>
          <p:nvPr/>
        </p:nvSpPr>
        <p:spPr>
          <a:xfrm>
            <a:off x="4007594" y="357844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a:t>
            </a:r>
            <a:r>
              <a:rPr lang="en-US" sz="1400" dirty="0" err="1">
                <a:solidFill>
                  <a:srgbClr val="000000"/>
                </a:solidFill>
                <a:latin typeface="Arial"/>
              </a:rPr>
              <a:t>ys</a:t>
            </a:r>
            <a:r>
              <a:rPr lang="en-US" sz="1400" dirty="0">
                <a:solidFill>
                  <a:srgbClr val="000000"/>
                </a:solidFill>
                <a:latin typeface="Arial"/>
              </a:rPr>
              <a:t>/bus/</a:t>
            </a:r>
            <a:r>
              <a:rPr lang="en-US" sz="1400" dirty="0" err="1">
                <a:solidFill>
                  <a:srgbClr val="000000"/>
                </a:solidFill>
                <a:latin typeface="Arial"/>
              </a:rPr>
              <a:t>iio</a:t>
            </a:r>
            <a:r>
              <a:rPr lang="en-US" sz="1400" dirty="0">
                <a:solidFill>
                  <a:srgbClr val="000000"/>
                </a:solidFill>
                <a:latin typeface="Arial"/>
              </a:rPr>
              <a:t>/../../</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3FDAD2E-329A-4290-BC89-DFE34629F9BF}"/>
              </a:ext>
            </a:extLst>
          </p:cNvPr>
          <p:cNvSpPr/>
          <p:nvPr/>
        </p:nvSpPr>
        <p:spPr>
          <a:xfrm>
            <a:off x="4007592" y="2953354"/>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000000"/>
                </a:solidFill>
                <a:latin typeface="Arial"/>
              </a:rPr>
              <a:t>Pylibiio</a:t>
            </a:r>
            <a:r>
              <a:rPr lang="en-US" sz="1400" dirty="0">
                <a:solidFill>
                  <a:srgbClr val="000000"/>
                </a:solidFill>
                <a:latin typeface="Arial"/>
              </a:rPr>
              <a:t> (or C#, or MATLAB, </a:t>
            </a:r>
            <a:r>
              <a:rPr lang="en-US" sz="1400" dirty="0" err="1">
                <a:solidFill>
                  <a:srgbClr val="000000"/>
                </a:solidFill>
                <a:latin typeface="Arial"/>
              </a:rPr>
              <a:t>etc</a:t>
            </a:r>
            <a:r>
              <a:rPr lang="en-US" sz="1400" dirty="0">
                <a:solidFill>
                  <a:srgbClr val="000000"/>
                </a:solidFill>
                <a:latin typeface="Arial"/>
              </a:rPr>
              <a:t>)</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DC4CBEE-D6BC-41AE-AE10-C18277E4001F}"/>
              </a:ext>
            </a:extLst>
          </p:cNvPr>
          <p:cNvSpPr/>
          <p:nvPr/>
        </p:nvSpPr>
        <p:spPr>
          <a:xfrm>
            <a:off x="4007591" y="2641218"/>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Pyadi-iio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5E2F48AB-8D44-4191-A901-CBCC5A1E6F53}"/>
              </a:ext>
            </a:extLst>
          </p:cNvPr>
          <p:cNvSpPr/>
          <p:nvPr/>
        </p:nvSpPr>
        <p:spPr>
          <a:xfrm>
            <a:off x="4007590" y="2336553"/>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Algorithms, number crunching</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6B49D037-55CC-4EB2-AD6C-4D1722FD100A}"/>
              </a:ext>
            </a:extLst>
          </p:cNvPr>
          <p:cNvSpPr/>
          <p:nvPr/>
        </p:nvSpPr>
        <p:spPr>
          <a:xfrm>
            <a:off x="4007590" y="2023403"/>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a:rPr>
              <a:t>Pretty GUI</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CustomShape 10">
            <a:extLst>
              <a:ext uri="{FF2B5EF4-FFF2-40B4-BE49-F238E27FC236}">
                <a16:creationId xmlns:a16="http://schemas.microsoft.com/office/drawing/2014/main" id="{84010AEA-E408-4761-8048-58D9B45568AB}"/>
              </a:ext>
            </a:extLst>
          </p:cNvPr>
          <p:cNvSpPr/>
          <p:nvPr/>
        </p:nvSpPr>
        <p:spPr>
          <a:xfrm flipH="1" flipV="1">
            <a:off x="6807779" y="4687245"/>
            <a:ext cx="1113904" cy="30998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7" name="CustomShape 5">
            <a:extLst>
              <a:ext uri="{FF2B5EF4-FFF2-40B4-BE49-F238E27FC236}">
                <a16:creationId xmlns:a16="http://schemas.microsoft.com/office/drawing/2014/main" id="{5A4141C4-44F7-4966-BDE1-FC999CC0B0F8}"/>
              </a:ext>
            </a:extLst>
          </p:cNvPr>
          <p:cNvSpPr/>
          <p:nvPr/>
        </p:nvSpPr>
        <p:spPr>
          <a:xfrm>
            <a:off x="8075376" y="4900027"/>
            <a:ext cx="1910573"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HDL engineer</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18" name="CustomShape 10">
            <a:extLst>
              <a:ext uri="{FF2B5EF4-FFF2-40B4-BE49-F238E27FC236}">
                <a16:creationId xmlns:a16="http://schemas.microsoft.com/office/drawing/2014/main" id="{FFE2F4D0-3EA4-4C18-A528-10D1EDA6C57A}"/>
              </a:ext>
            </a:extLst>
          </p:cNvPr>
          <p:cNvSpPr/>
          <p:nvPr/>
        </p:nvSpPr>
        <p:spPr>
          <a:xfrm flipH="1" flipV="1">
            <a:off x="7397118" y="3975294"/>
            <a:ext cx="1269448" cy="30924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9" name="CustomShape 5">
            <a:extLst>
              <a:ext uri="{FF2B5EF4-FFF2-40B4-BE49-F238E27FC236}">
                <a16:creationId xmlns:a16="http://schemas.microsoft.com/office/drawing/2014/main" id="{EB2D3158-198B-46F3-A4C0-02BFB0648E1E}"/>
              </a:ext>
            </a:extLst>
          </p:cNvPr>
          <p:cNvSpPr/>
          <p:nvPr/>
        </p:nvSpPr>
        <p:spPr>
          <a:xfrm>
            <a:off x="8747767" y="3987321"/>
            <a:ext cx="2276006"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Computer Scientist / SW engineer</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20" name="Right Brace 19">
            <a:extLst>
              <a:ext uri="{FF2B5EF4-FFF2-40B4-BE49-F238E27FC236}">
                <a16:creationId xmlns:a16="http://schemas.microsoft.com/office/drawing/2014/main" id="{491BC3A5-FFAD-432D-B1CA-EEDAAB4357A9}"/>
              </a:ext>
            </a:extLst>
          </p:cNvPr>
          <p:cNvSpPr/>
          <p:nvPr/>
        </p:nvSpPr>
        <p:spPr>
          <a:xfrm>
            <a:off x="6955711" y="3346007"/>
            <a:ext cx="377062" cy="1156276"/>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0D241D68-720C-481C-AC96-1DC37EC0B111}"/>
              </a:ext>
            </a:extLst>
          </p:cNvPr>
          <p:cNvSpPr/>
          <p:nvPr/>
        </p:nvSpPr>
        <p:spPr>
          <a:xfrm>
            <a:off x="6980174" y="2508647"/>
            <a:ext cx="377062" cy="837360"/>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ustomShape 10">
            <a:extLst>
              <a:ext uri="{FF2B5EF4-FFF2-40B4-BE49-F238E27FC236}">
                <a16:creationId xmlns:a16="http://schemas.microsoft.com/office/drawing/2014/main" id="{B3745DDA-F251-4BAC-8B67-D3E8D0F83381}"/>
              </a:ext>
            </a:extLst>
          </p:cNvPr>
          <p:cNvSpPr/>
          <p:nvPr/>
        </p:nvSpPr>
        <p:spPr>
          <a:xfrm flipH="1">
            <a:off x="7401357" y="2942523"/>
            <a:ext cx="1049127" cy="4571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3" name="CustomShape 10">
            <a:extLst>
              <a:ext uri="{FF2B5EF4-FFF2-40B4-BE49-F238E27FC236}">
                <a16:creationId xmlns:a16="http://schemas.microsoft.com/office/drawing/2014/main" id="{407516B3-1170-46F5-8ADC-4FCEB9333FBF}"/>
              </a:ext>
            </a:extLst>
          </p:cNvPr>
          <p:cNvSpPr/>
          <p:nvPr/>
        </p:nvSpPr>
        <p:spPr>
          <a:xfrm flipH="1" flipV="1">
            <a:off x="6800284" y="5061656"/>
            <a:ext cx="1113904" cy="674017"/>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4" name="CustomShape 5">
            <a:extLst>
              <a:ext uri="{FF2B5EF4-FFF2-40B4-BE49-F238E27FC236}">
                <a16:creationId xmlns:a16="http://schemas.microsoft.com/office/drawing/2014/main" id="{DFEEE4CE-0F97-4167-AA1C-0B2E0D53AD26}"/>
              </a:ext>
            </a:extLst>
          </p:cNvPr>
          <p:cNvSpPr/>
          <p:nvPr/>
        </p:nvSpPr>
        <p:spPr>
          <a:xfrm>
            <a:off x="8067881" y="5638467"/>
            <a:ext cx="2166616"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Product Line Apps</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25" name="CustomShape 10">
            <a:extLst>
              <a:ext uri="{FF2B5EF4-FFF2-40B4-BE49-F238E27FC236}">
                <a16:creationId xmlns:a16="http://schemas.microsoft.com/office/drawing/2014/main" id="{71B78C7F-0958-4FA1-8E8E-3851FF3B134F}"/>
              </a:ext>
            </a:extLst>
          </p:cNvPr>
          <p:cNvSpPr/>
          <p:nvPr/>
        </p:nvSpPr>
        <p:spPr>
          <a:xfrm flipH="1">
            <a:off x="7401357" y="2213653"/>
            <a:ext cx="1049127" cy="4571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6" name="CustomShape 5">
            <a:extLst>
              <a:ext uri="{FF2B5EF4-FFF2-40B4-BE49-F238E27FC236}">
                <a16:creationId xmlns:a16="http://schemas.microsoft.com/office/drawing/2014/main" id="{67B83219-8FCE-4FFF-895C-B9C6723447DB}"/>
              </a:ext>
            </a:extLst>
          </p:cNvPr>
          <p:cNvSpPr/>
          <p:nvPr/>
        </p:nvSpPr>
        <p:spPr>
          <a:xfrm>
            <a:off x="8496335" y="2022568"/>
            <a:ext cx="2897850"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Customer’s SW dept</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27" name="Right Brace 26">
            <a:extLst>
              <a:ext uri="{FF2B5EF4-FFF2-40B4-BE49-F238E27FC236}">
                <a16:creationId xmlns:a16="http://schemas.microsoft.com/office/drawing/2014/main" id="{A84A2F34-82EC-47D4-AB5C-479F0EC7C9C6}"/>
              </a:ext>
            </a:extLst>
          </p:cNvPr>
          <p:cNvSpPr/>
          <p:nvPr/>
        </p:nvSpPr>
        <p:spPr>
          <a:xfrm>
            <a:off x="6978444" y="2023403"/>
            <a:ext cx="377062" cy="471938"/>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CustomShape 5">
            <a:extLst>
              <a:ext uri="{FF2B5EF4-FFF2-40B4-BE49-F238E27FC236}">
                <a16:creationId xmlns:a16="http://schemas.microsoft.com/office/drawing/2014/main" id="{B46B38C7-705D-49FF-96A9-79484E6DC390}"/>
              </a:ext>
            </a:extLst>
          </p:cNvPr>
          <p:cNvSpPr/>
          <p:nvPr/>
        </p:nvSpPr>
        <p:spPr>
          <a:xfrm>
            <a:off x="94556" y="5232287"/>
            <a:ext cx="3725893"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Arial"/>
              </a:rPr>
              <a:t>kernel.org, github.com/</a:t>
            </a:r>
            <a:r>
              <a:rPr lang="en-US" spc="-1" dirty="0" err="1">
                <a:solidFill>
                  <a:srgbClr val="000000"/>
                </a:solidFill>
                <a:latin typeface="Arial"/>
              </a:rPr>
              <a:t>analogdevicesinc</a:t>
            </a:r>
            <a:r>
              <a:rPr lang="en-US" spc="-1" dirty="0">
                <a:solidFill>
                  <a:srgbClr val="000000"/>
                </a:solidFill>
                <a:latin typeface="Arial"/>
              </a:rPr>
              <a:t>/</a:t>
            </a:r>
            <a:r>
              <a:rPr lang="en-US" spc="-1" dirty="0" err="1">
                <a:solidFill>
                  <a:srgbClr val="000000"/>
                </a:solidFill>
                <a:latin typeface="Arial"/>
              </a:rPr>
              <a:t>linux</a:t>
            </a:r>
            <a:r>
              <a:rPr lang="en-US" spc="-1" dirty="0">
                <a:solidFill>
                  <a:srgbClr val="000000"/>
                </a:solidFill>
                <a:latin typeface="Arial"/>
              </a:rPr>
              <a:t> </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29" name="CustomShape 10">
            <a:extLst>
              <a:ext uri="{FF2B5EF4-FFF2-40B4-BE49-F238E27FC236}">
                <a16:creationId xmlns:a16="http://schemas.microsoft.com/office/drawing/2014/main" id="{8F7A2039-1E4E-40EB-8AB6-AAED107C1313}"/>
              </a:ext>
            </a:extLst>
          </p:cNvPr>
          <p:cNvSpPr/>
          <p:nvPr/>
        </p:nvSpPr>
        <p:spPr>
          <a:xfrm flipV="1">
            <a:off x="2296633" y="4029174"/>
            <a:ext cx="1686499" cy="1472967"/>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0" name="TextBox 29">
            <a:extLst>
              <a:ext uri="{FF2B5EF4-FFF2-40B4-BE49-F238E27FC236}">
                <a16:creationId xmlns:a16="http://schemas.microsoft.com/office/drawing/2014/main" id="{86C62F12-2669-4CE0-A316-D9F151CB4141}"/>
              </a:ext>
            </a:extLst>
          </p:cNvPr>
          <p:cNvSpPr txBox="1"/>
          <p:nvPr/>
        </p:nvSpPr>
        <p:spPr>
          <a:xfrm>
            <a:off x="251123" y="3024955"/>
            <a:ext cx="3114167" cy="1477328"/>
          </a:xfrm>
          <a:prstGeom prst="rect">
            <a:avLst/>
          </a:prstGeom>
          <a:noFill/>
        </p:spPr>
        <p:txBody>
          <a:bodyPr wrap="square">
            <a:spAutoFit/>
          </a:bodyPr>
          <a:lstStyle/>
          <a:p>
            <a:r>
              <a:rPr lang="en-US" i="1" dirty="0"/>
              <a:t>“Libiio is a library that has been developed by ADI to ease the development of software interfacing Linux Industrial I/O (IIO) devices.”</a:t>
            </a:r>
          </a:p>
        </p:txBody>
      </p:sp>
      <p:sp>
        <p:nvSpPr>
          <p:cNvPr id="31" name="TextBox 30">
            <a:extLst>
              <a:ext uri="{FF2B5EF4-FFF2-40B4-BE49-F238E27FC236}">
                <a16:creationId xmlns:a16="http://schemas.microsoft.com/office/drawing/2014/main" id="{E7B6D6D9-BFB2-4E88-A9A6-0D387A3D8E6C}"/>
              </a:ext>
            </a:extLst>
          </p:cNvPr>
          <p:cNvSpPr txBox="1"/>
          <p:nvPr/>
        </p:nvSpPr>
        <p:spPr>
          <a:xfrm>
            <a:off x="251124" y="1355858"/>
            <a:ext cx="3114167" cy="1200329"/>
          </a:xfrm>
          <a:prstGeom prst="rect">
            <a:avLst/>
          </a:prstGeom>
          <a:noFill/>
        </p:spPr>
        <p:txBody>
          <a:bodyPr wrap="square">
            <a:spAutoFit/>
          </a:bodyPr>
          <a:lstStyle/>
          <a:p>
            <a:r>
              <a:rPr lang="en-US" i="1" dirty="0"/>
              <a:t>“pyadi-iio is a python abstraction module for ADI hardware with IIO drivers to make them easier to use.”</a:t>
            </a:r>
          </a:p>
        </p:txBody>
      </p:sp>
      <p:sp>
        <p:nvSpPr>
          <p:cNvPr id="32" name="CustomShape 10">
            <a:extLst>
              <a:ext uri="{FF2B5EF4-FFF2-40B4-BE49-F238E27FC236}">
                <a16:creationId xmlns:a16="http://schemas.microsoft.com/office/drawing/2014/main" id="{2E20B05B-C0B3-4677-85EA-6ACE43E16805}"/>
              </a:ext>
            </a:extLst>
          </p:cNvPr>
          <p:cNvSpPr/>
          <p:nvPr/>
        </p:nvSpPr>
        <p:spPr>
          <a:xfrm flipV="1">
            <a:off x="3217127" y="3451178"/>
            <a:ext cx="790463" cy="38037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3" name="CustomShape 10">
            <a:extLst>
              <a:ext uri="{FF2B5EF4-FFF2-40B4-BE49-F238E27FC236}">
                <a16:creationId xmlns:a16="http://schemas.microsoft.com/office/drawing/2014/main" id="{9F21D4CD-99DA-47A9-81EA-7A9F56C51DDC}"/>
              </a:ext>
            </a:extLst>
          </p:cNvPr>
          <p:cNvSpPr/>
          <p:nvPr/>
        </p:nvSpPr>
        <p:spPr>
          <a:xfrm>
            <a:off x="3080479" y="2495340"/>
            <a:ext cx="881261" cy="638841"/>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4" name="CustomShape 5">
            <a:extLst>
              <a:ext uri="{FF2B5EF4-FFF2-40B4-BE49-F238E27FC236}">
                <a16:creationId xmlns:a16="http://schemas.microsoft.com/office/drawing/2014/main" id="{2C1152ED-7532-4C19-8C7A-337802E53668}"/>
              </a:ext>
            </a:extLst>
          </p:cNvPr>
          <p:cNvSpPr/>
          <p:nvPr/>
        </p:nvSpPr>
        <p:spPr>
          <a:xfrm>
            <a:off x="8583743" y="2588990"/>
            <a:ext cx="3568417"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chemeClr val="accent2"/>
                </a:solidFill>
                <a:effectLst/>
                <a:uLnTx/>
                <a:uFillTx/>
                <a:latin typeface="Arial"/>
              </a:rPr>
              <a:t>The r</a:t>
            </a:r>
            <a:r>
              <a:rPr lang="en-US" b="1" spc="-1" dirty="0" err="1">
                <a:solidFill>
                  <a:schemeClr val="accent2"/>
                </a:solidFill>
                <a:latin typeface="Arial"/>
              </a:rPr>
              <a:t>est</a:t>
            </a:r>
            <a:r>
              <a:rPr lang="en-US" b="1" spc="-1" dirty="0">
                <a:solidFill>
                  <a:schemeClr val="accent2"/>
                </a:solidFill>
                <a:latin typeface="Arial"/>
              </a:rPr>
              <a:t> of us!! (FAE, Product Line Apps, Customer subject matter expert)</a:t>
            </a:r>
            <a:endParaRPr kumimoji="0" lang="en-US" sz="1800" b="1" i="0" u="none" strike="noStrike" kern="1200" cap="none" spc="-1" normalizeH="0" baseline="0" noProof="0" dirty="0">
              <a:ln>
                <a:noFill/>
              </a:ln>
              <a:solidFill>
                <a:schemeClr val="accent2"/>
              </a:solidFill>
              <a:effectLst/>
              <a:uLnTx/>
              <a:uFillTx/>
              <a:latin typeface="Arial"/>
            </a:endParaRPr>
          </a:p>
        </p:txBody>
      </p:sp>
      <p:sp>
        <p:nvSpPr>
          <p:cNvPr id="2" name="Slide Number Placeholder 1">
            <a:extLst>
              <a:ext uri="{FF2B5EF4-FFF2-40B4-BE49-F238E27FC236}">
                <a16:creationId xmlns:a16="http://schemas.microsoft.com/office/drawing/2014/main" id="{F26F67BB-6D74-64D6-A186-23875364700C}"/>
              </a:ext>
            </a:extLst>
          </p:cNvPr>
          <p:cNvSpPr>
            <a:spLocks noGrp="1"/>
          </p:cNvSpPr>
          <p:nvPr>
            <p:ph type="sldNum" sz="quarter" idx="4"/>
          </p:nvPr>
        </p:nvSpPr>
        <p:spPr/>
        <p:txBody>
          <a:bodyPr/>
          <a:lstStyle/>
          <a:p>
            <a:pPr>
              <a:defRPr/>
            </a:pPr>
            <a:fld id="{A9CE67A1-BA7F-A74E-B5D7-615746DEEC2B}" type="slidenum">
              <a:rPr lang="en-US" smtClean="0"/>
              <a:pPr>
                <a:defRPr/>
              </a:pPr>
              <a:t>8</a:t>
            </a:fld>
            <a:endParaRPr lang="en-US" baseline="-11000" dirty="0"/>
          </a:p>
        </p:txBody>
      </p:sp>
    </p:spTree>
    <p:extLst>
      <p:ext uri="{BB962C8B-B14F-4D97-AF65-F5344CB8AC3E}">
        <p14:creationId xmlns:p14="http://schemas.microsoft.com/office/powerpoint/2010/main" val="180224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A443C6-BB8F-40F8-A476-247C96CF7674}"/>
              </a:ext>
            </a:extLst>
          </p:cNvPr>
          <p:cNvSpPr>
            <a:spLocks noGrp="1"/>
          </p:cNvSpPr>
          <p:nvPr>
            <p:ph idx="1"/>
          </p:nvPr>
        </p:nvSpPr>
        <p:spPr>
          <a:xfrm>
            <a:off x="5698503" y="5335571"/>
            <a:ext cx="5825374" cy="1145750"/>
          </a:xfrm>
        </p:spPr>
        <p:txBody>
          <a:bodyPr/>
          <a:lstStyle/>
          <a:p>
            <a:r>
              <a:rPr lang="en-US" dirty="0"/>
              <a:t>All of these are cutting edge “enabling technology”. But let’s warm up with a…</a:t>
            </a:r>
          </a:p>
        </p:txBody>
      </p:sp>
      <p:sp>
        <p:nvSpPr>
          <p:cNvPr id="3" name="Title 2">
            <a:extLst>
              <a:ext uri="{FF2B5EF4-FFF2-40B4-BE49-F238E27FC236}">
                <a16:creationId xmlns:a16="http://schemas.microsoft.com/office/drawing/2014/main" id="{CED35ED4-46B9-4558-A883-FF7E12D85AFF}"/>
              </a:ext>
            </a:extLst>
          </p:cNvPr>
          <p:cNvSpPr>
            <a:spLocks noGrp="1"/>
          </p:cNvSpPr>
          <p:nvPr>
            <p:ph type="title"/>
          </p:nvPr>
        </p:nvSpPr>
        <p:spPr/>
        <p:txBody>
          <a:bodyPr/>
          <a:lstStyle/>
          <a:p>
            <a:r>
              <a:rPr lang="en-US" dirty="0"/>
              <a:t>Key Concept: This workshop applies broadly</a:t>
            </a:r>
          </a:p>
        </p:txBody>
      </p:sp>
      <p:sp>
        <p:nvSpPr>
          <p:cNvPr id="4" name="Footer Placeholder 3">
            <a:extLst>
              <a:ext uri="{FF2B5EF4-FFF2-40B4-BE49-F238E27FC236}">
                <a16:creationId xmlns:a16="http://schemas.microsoft.com/office/drawing/2014/main" id="{25FAED0F-618B-41C1-9CD7-D89147FB8D02}"/>
              </a:ext>
            </a:extLst>
          </p:cNvPr>
          <p:cNvSpPr>
            <a:spLocks noGrp="1"/>
          </p:cNvSpPr>
          <p:nvPr>
            <p:ph type="ftr" sz="quarter" idx="3"/>
          </p:nvPr>
        </p:nvSpPr>
        <p:spPr/>
        <p:txBody>
          <a:bodyPr/>
          <a:lstStyle/>
          <a:p>
            <a:r>
              <a:rPr lang="en-US"/>
              <a:t>©2023 Analog Devices, Inc. All rights reserved.</a:t>
            </a:r>
          </a:p>
        </p:txBody>
      </p:sp>
      <p:sp>
        <p:nvSpPr>
          <p:cNvPr id="5" name="Date Placeholder 4">
            <a:extLst>
              <a:ext uri="{FF2B5EF4-FFF2-40B4-BE49-F238E27FC236}">
                <a16:creationId xmlns:a16="http://schemas.microsoft.com/office/drawing/2014/main" id="{53759EEA-C788-49D7-BA9C-3DF7078D988C}"/>
              </a:ext>
            </a:extLst>
          </p:cNvPr>
          <p:cNvSpPr>
            <a:spLocks noGrp="1"/>
          </p:cNvSpPr>
          <p:nvPr>
            <p:ph type="dt" sz="half" idx="2"/>
          </p:nvPr>
        </p:nvSpPr>
        <p:spPr/>
        <p:txBody>
          <a:bodyPr/>
          <a:lstStyle/>
          <a:p>
            <a:fld id="{1E0DA0E6-DB6D-42CD-8291-E415BDA377C3}" type="datetime1">
              <a:rPr lang="en-US" smtClean="0"/>
              <a:t>9/23/2024</a:t>
            </a:fld>
            <a:endParaRPr lang="en-US"/>
          </a:p>
        </p:txBody>
      </p:sp>
      <p:pic>
        <p:nvPicPr>
          <p:cNvPr id="7" name="Picture 6">
            <a:extLst>
              <a:ext uri="{FF2B5EF4-FFF2-40B4-BE49-F238E27FC236}">
                <a16:creationId xmlns:a16="http://schemas.microsoft.com/office/drawing/2014/main" id="{DE51730E-F9ED-44BF-AF2E-214AF1CC35F2}"/>
              </a:ext>
            </a:extLst>
          </p:cNvPr>
          <p:cNvPicPr>
            <a:picLocks noChangeAspect="1"/>
          </p:cNvPicPr>
          <p:nvPr/>
        </p:nvPicPr>
        <p:blipFill>
          <a:blip r:embed="rId3"/>
          <a:stretch>
            <a:fillRect/>
          </a:stretch>
        </p:blipFill>
        <p:spPr>
          <a:xfrm>
            <a:off x="49272" y="765531"/>
            <a:ext cx="5493689" cy="5678040"/>
          </a:xfrm>
          <a:prstGeom prst="rect">
            <a:avLst/>
          </a:prstGeom>
        </p:spPr>
      </p:pic>
      <p:sp>
        <p:nvSpPr>
          <p:cNvPr id="12" name="Explosion: 14 Points 11">
            <a:extLst>
              <a:ext uri="{FF2B5EF4-FFF2-40B4-BE49-F238E27FC236}">
                <a16:creationId xmlns:a16="http://schemas.microsoft.com/office/drawing/2014/main" id="{90F936D1-BCC8-447F-88DC-09ADA47E888C}"/>
              </a:ext>
            </a:extLst>
          </p:cNvPr>
          <p:cNvSpPr/>
          <p:nvPr/>
        </p:nvSpPr>
        <p:spPr>
          <a:xfrm>
            <a:off x="1126503" y="1480008"/>
            <a:ext cx="3025149" cy="2216721"/>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DB969E-2A11-4E0F-A123-6AEE51657DA8}"/>
              </a:ext>
            </a:extLst>
          </p:cNvPr>
          <p:cNvSpPr txBox="1"/>
          <p:nvPr/>
        </p:nvSpPr>
        <p:spPr>
          <a:xfrm>
            <a:off x="1609346" y="2206881"/>
            <a:ext cx="1968187" cy="923330"/>
          </a:xfrm>
          <a:prstGeom prst="rect">
            <a:avLst/>
          </a:prstGeom>
          <a:noFill/>
        </p:spPr>
        <p:txBody>
          <a:bodyPr wrap="square" rtlCol="0">
            <a:spAutoFit/>
          </a:bodyPr>
          <a:lstStyle/>
          <a:p>
            <a:r>
              <a:rPr lang="en-US" i="1" dirty="0">
                <a:solidFill>
                  <a:srgbClr val="FF0000"/>
                </a:solidFill>
              </a:rPr>
              <a:t>Brazenly stolen from promotional email</a:t>
            </a:r>
          </a:p>
        </p:txBody>
      </p:sp>
      <p:sp>
        <p:nvSpPr>
          <p:cNvPr id="17" name="CustomShape 10">
            <a:extLst>
              <a:ext uri="{FF2B5EF4-FFF2-40B4-BE49-F238E27FC236}">
                <a16:creationId xmlns:a16="http://schemas.microsoft.com/office/drawing/2014/main" id="{CE2D83F3-CD30-4AFB-A82D-26AAEA6BC0F3}"/>
              </a:ext>
            </a:extLst>
          </p:cNvPr>
          <p:cNvSpPr/>
          <p:nvPr/>
        </p:nvSpPr>
        <p:spPr>
          <a:xfrm flipV="1">
            <a:off x="4774676" y="1310326"/>
            <a:ext cx="1664224" cy="1702635"/>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8" name="CustomShape 10">
            <a:extLst>
              <a:ext uri="{FF2B5EF4-FFF2-40B4-BE49-F238E27FC236}">
                <a16:creationId xmlns:a16="http://schemas.microsoft.com/office/drawing/2014/main" id="{FBB80C28-0625-4881-A3BF-BEF857E67079}"/>
              </a:ext>
            </a:extLst>
          </p:cNvPr>
          <p:cNvSpPr/>
          <p:nvPr/>
        </p:nvSpPr>
        <p:spPr>
          <a:xfrm flipV="1">
            <a:off x="4873658" y="4781549"/>
            <a:ext cx="1316820" cy="76612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9" name="CustomShape 10">
            <a:extLst>
              <a:ext uri="{FF2B5EF4-FFF2-40B4-BE49-F238E27FC236}">
                <a16:creationId xmlns:a16="http://schemas.microsoft.com/office/drawing/2014/main" id="{3464E01E-B560-44D9-93A6-5A4F3392B44C}"/>
              </a:ext>
            </a:extLst>
          </p:cNvPr>
          <p:cNvSpPr/>
          <p:nvPr/>
        </p:nvSpPr>
        <p:spPr>
          <a:xfrm flipV="1">
            <a:off x="4802720" y="2870659"/>
            <a:ext cx="2788705" cy="159874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8" name="Picture 7">
            <a:extLst>
              <a:ext uri="{FF2B5EF4-FFF2-40B4-BE49-F238E27FC236}">
                <a16:creationId xmlns:a16="http://schemas.microsoft.com/office/drawing/2014/main" id="{9ED9238E-11EB-41D8-AECF-1B1DE4162831}"/>
              </a:ext>
            </a:extLst>
          </p:cNvPr>
          <p:cNvPicPr>
            <a:picLocks noChangeAspect="1"/>
          </p:cNvPicPr>
          <p:nvPr/>
        </p:nvPicPr>
        <p:blipFill>
          <a:blip r:embed="rId4"/>
          <a:stretch>
            <a:fillRect/>
          </a:stretch>
        </p:blipFill>
        <p:spPr>
          <a:xfrm>
            <a:off x="6719776" y="862802"/>
            <a:ext cx="3672000" cy="1229154"/>
          </a:xfrm>
          <a:prstGeom prst="rect">
            <a:avLst/>
          </a:prstGeom>
        </p:spPr>
      </p:pic>
      <p:pic>
        <p:nvPicPr>
          <p:cNvPr id="16" name="Picture 15">
            <a:extLst>
              <a:ext uri="{FF2B5EF4-FFF2-40B4-BE49-F238E27FC236}">
                <a16:creationId xmlns:a16="http://schemas.microsoft.com/office/drawing/2014/main" id="{D2C8F143-7846-4E9B-93D4-F80D9E2A7F26}"/>
              </a:ext>
            </a:extLst>
          </p:cNvPr>
          <p:cNvPicPr>
            <a:picLocks noChangeAspect="1"/>
          </p:cNvPicPr>
          <p:nvPr/>
        </p:nvPicPr>
        <p:blipFill>
          <a:blip r:embed="rId5"/>
          <a:stretch>
            <a:fillRect/>
          </a:stretch>
        </p:blipFill>
        <p:spPr>
          <a:xfrm>
            <a:off x="6594990" y="4272262"/>
            <a:ext cx="4524375" cy="1123950"/>
          </a:xfrm>
          <a:prstGeom prst="rect">
            <a:avLst/>
          </a:prstGeom>
        </p:spPr>
      </p:pic>
      <p:pic>
        <p:nvPicPr>
          <p:cNvPr id="21" name="Picture 20">
            <a:extLst>
              <a:ext uri="{FF2B5EF4-FFF2-40B4-BE49-F238E27FC236}">
                <a16:creationId xmlns:a16="http://schemas.microsoft.com/office/drawing/2014/main" id="{DCB698F5-F28A-47F3-B98D-E513DCADB4A1}"/>
              </a:ext>
            </a:extLst>
          </p:cNvPr>
          <p:cNvPicPr>
            <a:picLocks noChangeAspect="1"/>
          </p:cNvPicPr>
          <p:nvPr/>
        </p:nvPicPr>
        <p:blipFill>
          <a:blip r:embed="rId6"/>
          <a:stretch>
            <a:fillRect/>
          </a:stretch>
        </p:blipFill>
        <p:spPr>
          <a:xfrm>
            <a:off x="7829081" y="2226653"/>
            <a:ext cx="4205398" cy="1715864"/>
          </a:xfrm>
          <a:prstGeom prst="rect">
            <a:avLst/>
          </a:prstGeom>
        </p:spPr>
      </p:pic>
      <p:sp>
        <p:nvSpPr>
          <p:cNvPr id="6" name="Slide Number Placeholder 5">
            <a:extLst>
              <a:ext uri="{FF2B5EF4-FFF2-40B4-BE49-F238E27FC236}">
                <a16:creationId xmlns:a16="http://schemas.microsoft.com/office/drawing/2014/main" id="{6250BA2A-B083-B5B7-4A2F-6657C2F729D0}"/>
              </a:ext>
            </a:extLst>
          </p:cNvPr>
          <p:cNvSpPr>
            <a:spLocks noGrp="1"/>
          </p:cNvSpPr>
          <p:nvPr>
            <p:ph type="sldNum" sz="quarter" idx="4"/>
          </p:nvPr>
        </p:nvSpPr>
        <p:spPr/>
        <p:txBody>
          <a:bodyPr/>
          <a:lstStyle/>
          <a:p>
            <a:pPr>
              <a:defRPr/>
            </a:pPr>
            <a:fld id="{A9CE67A1-BA7F-A74E-B5D7-615746DEEC2B}" type="slidenum">
              <a:rPr lang="en-US" smtClean="0"/>
              <a:pPr>
                <a:defRPr/>
              </a:pPr>
              <a:t>9</a:t>
            </a:fld>
            <a:endParaRPr lang="en-US" baseline="-11000" dirty="0"/>
          </a:p>
        </p:txBody>
      </p:sp>
    </p:spTree>
    <p:extLst>
      <p:ext uri="{BB962C8B-B14F-4D97-AF65-F5344CB8AC3E}">
        <p14:creationId xmlns:p14="http://schemas.microsoft.com/office/powerpoint/2010/main" val="91576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DITemplate">
  <a:themeElements>
    <a:clrScheme name="ADI Corporate Palette 1">
      <a:dk1>
        <a:srgbClr val="000000"/>
      </a:dk1>
      <a:lt1>
        <a:srgbClr val="FFFFFF"/>
      </a:lt1>
      <a:dk2>
        <a:srgbClr val="555659"/>
      </a:dk2>
      <a:lt2>
        <a:srgbClr val="B1B3B3"/>
      </a:lt2>
      <a:accent1>
        <a:srgbClr val="41B6E6"/>
      </a:accent1>
      <a:accent2>
        <a:srgbClr val="0067B9"/>
      </a:accent2>
      <a:accent3>
        <a:srgbClr val="FED141"/>
      </a:accent3>
      <a:accent4>
        <a:srgbClr val="00B2A9"/>
      </a:accent4>
      <a:accent5>
        <a:srgbClr val="8637BA"/>
      </a:accent5>
      <a:accent6>
        <a:srgbClr val="FF7500"/>
      </a:accent6>
      <a:hlink>
        <a:srgbClr val="1B9CD0"/>
      </a:hlink>
      <a:folHlink>
        <a:srgbClr val="8637BA"/>
      </a:folHlink>
    </a:clrScheme>
    <a:fontScheme name="ADI Corporate Fonts">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defTabSz="457200">
          <a:spcBef>
            <a:spcPts val="1000"/>
          </a:spcBef>
          <a:buClr>
            <a:srgbClr val="1E4056"/>
          </a:buClr>
          <a:buSzPct val="75000"/>
          <a:buFont typeface="Barlow"/>
          <a:buChar char="►"/>
          <a:defRPr sz="2000" dirty="0">
            <a:solidFill>
              <a:srgbClr val="000000"/>
            </a:solidFill>
          </a:defRPr>
        </a:defPPr>
      </a:lstStyle>
    </a:txDef>
  </a:objectDefaults>
  <a:extraClrSchemeLst/>
  <a:extLst>
    <a:ext uri="{05A4C25C-085E-4340-85A3-A5531E510DB2}">
      <thm15:themeFamily xmlns:thm15="http://schemas.microsoft.com/office/thememl/2012/main" name="Presentation3" id="{4C7164BE-10E9-6F4F-ACB2-36B33F953910}" vid="{394F2471-FC9E-B444-9EBD-C7D5550F64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DI Corporate Palette 1">
    <a:dk1>
      <a:srgbClr val="000000"/>
    </a:dk1>
    <a:lt1>
      <a:srgbClr val="FFFFFF"/>
    </a:lt1>
    <a:dk2>
      <a:srgbClr val="555659"/>
    </a:dk2>
    <a:lt2>
      <a:srgbClr val="B1B3B3"/>
    </a:lt2>
    <a:accent1>
      <a:srgbClr val="41B6E6"/>
    </a:accent1>
    <a:accent2>
      <a:srgbClr val="0067B9"/>
    </a:accent2>
    <a:accent3>
      <a:srgbClr val="FED141"/>
    </a:accent3>
    <a:accent4>
      <a:srgbClr val="00B2A9"/>
    </a:accent4>
    <a:accent5>
      <a:srgbClr val="8637BA"/>
    </a:accent5>
    <a:accent6>
      <a:srgbClr val="FF7500"/>
    </a:accent6>
    <a:hlink>
      <a:srgbClr val="1B9CD0"/>
    </a:hlink>
    <a:folHlink>
      <a:srgbClr val="8637BA"/>
    </a:folHlink>
  </a:clrScheme>
</a:themeOverride>
</file>

<file path=docProps/app.xml><?xml version="1.0" encoding="utf-8"?>
<Properties xmlns="http://schemas.openxmlformats.org/officeDocument/2006/extended-properties" xmlns:vt="http://schemas.openxmlformats.org/officeDocument/2006/docPropsVTypes">
  <Template>ADI Corporate PowerPoint Template</Template>
  <TotalTime>2559</TotalTime>
  <Words>7779</Words>
  <Application>Microsoft Office PowerPoint</Application>
  <PresentationFormat>Widescreen</PresentationFormat>
  <Paragraphs>929</Paragraphs>
  <Slides>56</Slides>
  <Notes>35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Wingdings 3</vt:lpstr>
      <vt:lpstr>Lucida Grande</vt:lpstr>
      <vt:lpstr>Courier New</vt:lpstr>
      <vt:lpstr>Barlow</vt:lpstr>
      <vt:lpstr>Calibri</vt:lpstr>
      <vt:lpstr>Bauhaus 93</vt:lpstr>
      <vt:lpstr>Wingdings</vt:lpstr>
      <vt:lpstr>ADITemplate</vt:lpstr>
      <vt:lpstr>PowerPoint Presentation</vt:lpstr>
      <vt:lpstr>FAQ</vt:lpstr>
      <vt:lpstr>Recommended Preparation</vt:lpstr>
      <vt:lpstr>Session outline</vt:lpstr>
      <vt:lpstr>Contests… with Prizes!</vt:lpstr>
      <vt:lpstr>Objectives</vt:lpstr>
      <vt:lpstr>What does “Just Enough Software” look like?</vt:lpstr>
      <vt:lpstr>“Just Enough” IS buried in a deep stack… But don’t despair, there’s a place where you add LOTS of value:</vt:lpstr>
      <vt:lpstr>Key Concept: This workshop applies broadly</vt:lpstr>
      <vt:lpstr>(definitely not contrived) Case Study: Fred in the Shed Instruments pocket curve tracer!</vt:lpstr>
      <vt:lpstr>Analog First (Fred’s expertise)</vt:lpstr>
      <vt:lpstr>CT001 Stack(s)</vt:lpstr>
      <vt:lpstr>ADC/DAC Selection – where would you start?</vt:lpstr>
      <vt:lpstr>Since we want to plan for future expansion…</vt:lpstr>
      <vt:lpstr>Hardware Setup Quick Check</vt:lpstr>
      <vt:lpstr>For Reference: Curve Tracer Board Schematic</vt:lpstr>
      <vt:lpstr>Hardware Connections (via RPI-PMD-INTZ)</vt:lpstr>
      <vt:lpstr>Yup, we’re only using one of six headers </vt:lpstr>
      <vt:lpstr>Toolbox Item: </vt:lpstr>
      <vt:lpstr>First Time Booting an Unconfigured Kuiper System</vt:lpstr>
      <vt:lpstr>“iio_info?? What in the world is “IIO”?</vt:lpstr>
      <vt:lpstr>Telling Linux that our AD5592 is there</vt:lpstr>
      <vt:lpstr>Re-run iio_info, IIO Oscilloscope</vt:lpstr>
      <vt:lpstr>The Importance of Blinkylights</vt:lpstr>
      <vt:lpstr>What is a “Device Tree (overlay)”</vt:lpstr>
      <vt:lpstr>Where the device tree fits in the stack, what it does</vt:lpstr>
      <vt:lpstr>Device Trees: Digging deeper</vt:lpstr>
      <vt:lpstr>Toolbox item: Python environment</vt:lpstr>
      <vt:lpstr>Refresher: Hello, World!</vt:lpstr>
      <vt:lpstr>Toolbox Item:</vt:lpstr>
      <vt:lpstr>Pyadi-iio for the AD5592r</vt:lpstr>
      <vt:lpstr>AD5592r Pyadi-iio example</vt:lpstr>
      <vt:lpstr>Fred in the Shed’s Proof of Concept!</vt:lpstr>
      <vt:lpstr>Contest Time!</vt:lpstr>
      <vt:lpstr>Where can Fred go from here?</vt:lpstr>
      <vt:lpstr>But I want to use PyCharm (or Vscode) on my laptop </vt:lpstr>
      <vt:lpstr>But I want to use C++ or C# or MATLAB</vt:lpstr>
      <vt:lpstr>Porting to embedded platform</vt:lpstr>
      <vt:lpstr>Porting to embedded platform, embedded application</vt:lpstr>
      <vt:lpstr>Other examples of “Just Enough Software”</vt:lpstr>
      <vt:lpstr>“The Phaser” ( wiki.analog.com/phaser )</vt:lpstr>
      <vt:lpstr>Notice a difference?</vt:lpstr>
      <vt:lpstr>Phaser Snippets</vt:lpstr>
      <vt:lpstr>CN0569 Gesture Sensor (ADPD1080)</vt:lpstr>
      <vt:lpstr>LiDAR Platform GUI</vt:lpstr>
      <vt:lpstr>Another example: ADC PSRR development</vt:lpstr>
      <vt:lpstr>Another Example: AD7124 signal chain SciPy paper</vt:lpstr>
      <vt:lpstr>Extra Hands-On Experiment</vt:lpstr>
      <vt:lpstr>Reconfiguring for extra experiment</vt:lpstr>
      <vt:lpstr>Extra Experiment snippet</vt:lpstr>
      <vt:lpstr>While we are brainstorming, another possibility…</vt:lpstr>
      <vt:lpstr>Code Snippet</vt:lpstr>
      <vt:lpstr>Call to Action!</vt:lpstr>
      <vt:lpstr>Parting Thoughts: Achieving Proficiency</vt:lpstr>
      <vt:lpstr>Acknowledgements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Thoren, Mark</dc:creator>
  <cp:keywords/>
  <dc:description>ADI PowerPoint v.9 © 2022 Analog Devices, Inc. All Rights Reserved</dc:description>
  <cp:lastModifiedBy>Thoren, Mark</cp:lastModifiedBy>
  <cp:revision>2</cp:revision>
  <cp:lastPrinted>2015-04-02T14:52:35Z</cp:lastPrinted>
  <dcterms:created xsi:type="dcterms:W3CDTF">2023-04-01T00:46:46Z</dcterms:created>
  <dcterms:modified xsi:type="dcterms:W3CDTF">2024-09-23T21:09:33Z</dcterms:modified>
  <cp:category/>
</cp:coreProperties>
</file>